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68" r:id="rId2"/>
    <p:sldMasterId id="2147483793" r:id="rId3"/>
    <p:sldMasterId id="2147483805" r:id="rId4"/>
    <p:sldMasterId id="2147483818" r:id="rId5"/>
    <p:sldMasterId id="2147483831" r:id="rId6"/>
    <p:sldMasterId id="2147483952" r:id="rId7"/>
    <p:sldMasterId id="2147484036" r:id="rId8"/>
    <p:sldMasterId id="2147484048" r:id="rId9"/>
    <p:sldMasterId id="2147484102" r:id="rId10"/>
  </p:sldMasterIdLst>
  <p:notesMasterIdLst>
    <p:notesMasterId r:id="rId28"/>
  </p:notesMasterIdLst>
  <p:sldIdLst>
    <p:sldId id="5244" r:id="rId11"/>
    <p:sldId id="5566" r:id="rId12"/>
    <p:sldId id="256" r:id="rId13"/>
    <p:sldId id="258" r:id="rId14"/>
    <p:sldId id="259" r:id="rId15"/>
    <p:sldId id="260" r:id="rId16"/>
    <p:sldId id="261" r:id="rId17"/>
    <p:sldId id="262" r:id="rId18"/>
    <p:sldId id="263" r:id="rId19"/>
    <p:sldId id="265" r:id="rId20"/>
    <p:sldId id="264" r:id="rId21"/>
    <p:sldId id="266" r:id="rId22"/>
    <p:sldId id="267" r:id="rId23"/>
    <p:sldId id="268" r:id="rId24"/>
    <p:sldId id="269" r:id="rId25"/>
    <p:sldId id="270" r:id="rId26"/>
    <p:sldId id="55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71AE48"/>
    <a:srgbClr val="5C9CD7"/>
    <a:srgbClr val="87D5E5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8" autoAdjust="0"/>
    <p:restoredTop sz="90096" autoAdjust="0"/>
  </p:normalViewPr>
  <p:slideViewPr>
    <p:cSldViewPr snapToGrid="0">
      <p:cViewPr>
        <p:scale>
          <a:sx n="50" d="100"/>
          <a:sy n="50" d="100"/>
        </p:scale>
        <p:origin x="483" y="7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togaw\Documents\Data\Presentation%20%209\DIO%20webinar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ubbleChart>
        <c:varyColors val="0"/>
        <c:ser>
          <c:idx val="0"/>
          <c:order val="0"/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ln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Sheet1!$I$3:$I$6</c:f>
              <c:numCache>
                <c:formatCode>General</c:formatCode>
                <c:ptCount val="4"/>
                <c:pt idx="0">
                  <c:v>14</c:v>
                </c:pt>
                <c:pt idx="1">
                  <c:v>22</c:v>
                </c:pt>
                <c:pt idx="2">
                  <c:v>47</c:v>
                </c:pt>
                <c:pt idx="3">
                  <c:v>62</c:v>
                </c:pt>
              </c:numCache>
            </c:numRef>
          </c:yVal>
          <c:bubbleSize>
            <c:numRef>
              <c:f>Sheet1!$J$3:$J$6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0-EB43-49E3-88C5-2487273AFC4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bubbleScale val="20"/>
        <c:showNegBubbles val="0"/>
        <c:sizeRepresents val="w"/>
        <c:axId val="300012320"/>
        <c:axId val="300015272"/>
      </c:bubbleChart>
      <c:valAx>
        <c:axId val="30001232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300015272"/>
        <c:crosses val="autoZero"/>
        <c:crossBetween val="midCat"/>
      </c:valAx>
      <c:valAx>
        <c:axId val="300015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012320"/>
        <c:crosses val="autoZero"/>
        <c:crossBetween val="midCat"/>
      </c:valAx>
      <c:spPr>
        <a:noFill/>
        <a:ln w="57150">
          <a:solidFill>
            <a:sysClr val="window" lastClr="FFFFFF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ubbleChart>
        <c:varyColors val="0"/>
        <c:ser>
          <c:idx val="0"/>
          <c:order val="0"/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Sheet1!$M$31:$M$35</c:f>
              <c:numCache>
                <c:formatCode>General</c:formatCode>
                <c:ptCount val="5"/>
                <c:pt idx="0">
                  <c:v>14</c:v>
                </c:pt>
                <c:pt idx="1">
                  <c:v>22</c:v>
                </c:pt>
                <c:pt idx="2">
                  <c:v>47</c:v>
                </c:pt>
                <c:pt idx="3">
                  <c:v>62</c:v>
                </c:pt>
              </c:numCache>
            </c:numRef>
          </c:yVal>
          <c:bubbleSize>
            <c:numRef>
              <c:f>Sheet1!$N$31:$N$35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0-68BE-4FC2-9C60-C2284E762C5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bubbleScale val="20"/>
        <c:showNegBubbles val="0"/>
        <c:axId val="605808520"/>
        <c:axId val="605808848"/>
      </c:bubbleChart>
      <c:valAx>
        <c:axId val="605808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808848"/>
        <c:crosses val="autoZero"/>
        <c:crossBetween val="midCat"/>
      </c:valAx>
      <c:valAx>
        <c:axId val="60580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808520"/>
        <c:crosses val="autoZero"/>
        <c:crossBetween val="midCat"/>
      </c:valAx>
      <c:spPr>
        <a:noFill/>
        <a:ln w="38100">
          <a:solidFill>
            <a:schemeClr val="bg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CE23F-3D95-4946-B3A9-52E3CC7716A0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E0C9A-EA79-46D4-A2BB-F7576C56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17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43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13655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8258447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FBAC45-8F6D-ACB3-1BF1-9F19AE1FB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E7631E-4DBC-6C3B-4F15-6C66A7C0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FC0170F-2998-21C8-FAC7-D3D66DEAF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F864F9-68B9-FD38-3396-3CA26B1A3C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C8985-3FE9-4479-85A5-2FEE0535658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F0E4BDA-CE1D-56B7-FC9C-4093257E4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35B21A1-76C9-5D49-96CE-CEC671D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0A70F-72AC-42EB-BC88-BB371A4C8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488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034C98-0CCA-5819-0F02-93BE3A88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0C170C7-84AE-6A97-2736-48CF1D0EBE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AFD2EBC-6E93-FC82-556F-33271D4D0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B718C63-6BE1-DD3E-278E-776C06EC1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C8985-3FE9-4479-85A5-2FEE0535658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930BFD8-BFA7-BA75-D7F3-8C9C06E2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5328A8-5B1B-C7A3-2ED0-0CCD9E01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0A70F-72AC-42EB-BC88-BB371A4C8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589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6D9245-A3B7-26D7-5A80-DC9272E5A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F8F26DD-A8C6-1935-7E55-4F336A152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C35FD6-A715-040B-8AED-13032494A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C8985-3FE9-4479-85A5-2FEE0535658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C28E48-C056-E11D-18D4-9E5958655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5742E4-D978-94B5-ECAB-59E37796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0A70F-72AC-42EB-BC88-BB371A4C8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135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D3DB908-B96A-72E4-341B-53236DC981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B518584-DAA2-7B41-5060-2A19E86F0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EED02E8-0567-6182-95D3-080A84C4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C8985-3FE9-4479-85A5-2FEE0535658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69360F-A28C-1529-10AC-5F83A1E7F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D9D785-0294-1A41-6865-B77C3E5C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0A70F-72AC-42EB-BC88-BB371A4C8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17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55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213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806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749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739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0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6865778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802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015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755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82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5DA6-9DA5-4B8C-8EF4-EE8CD5F4A09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AC586-C666-40C5-853C-019FD7FFC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60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281155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94555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07755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066964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858336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29114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168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7840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898856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202579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422686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18916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886142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270937" indent="0" algn="ctr">
              <a:buNone/>
              <a:defRPr/>
            </a:lvl2pPr>
            <a:lvl3pPr marL="541873" indent="0" algn="ctr">
              <a:buNone/>
              <a:defRPr/>
            </a:lvl3pPr>
            <a:lvl4pPr marL="812810" indent="0" algn="ctr">
              <a:buNone/>
              <a:defRPr/>
            </a:lvl4pPr>
            <a:lvl5pPr marL="1083747" indent="0" algn="ctr">
              <a:buNone/>
              <a:defRPr/>
            </a:lvl5pPr>
            <a:lvl6pPr marL="1354684" indent="0" algn="ctr">
              <a:buNone/>
              <a:defRPr/>
            </a:lvl6pPr>
            <a:lvl7pPr marL="1625620" indent="0" algn="ctr">
              <a:buNone/>
              <a:defRPr/>
            </a:lvl7pPr>
            <a:lvl8pPr marL="1896557" indent="0" algn="ctr">
              <a:buNone/>
              <a:defRPr/>
            </a:lvl8pPr>
            <a:lvl9pPr marL="2167494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06927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48674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237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85"/>
            </a:lvl1pPr>
            <a:lvl2pPr marL="270937" indent="0">
              <a:buNone/>
              <a:defRPr sz="1067"/>
            </a:lvl2pPr>
            <a:lvl3pPr marL="541873" indent="0">
              <a:buNone/>
              <a:defRPr sz="948"/>
            </a:lvl3pPr>
            <a:lvl4pPr marL="812810" indent="0">
              <a:buNone/>
              <a:defRPr sz="830"/>
            </a:lvl4pPr>
            <a:lvl5pPr marL="1083747" indent="0">
              <a:buNone/>
              <a:defRPr sz="830"/>
            </a:lvl5pPr>
            <a:lvl6pPr marL="1354684" indent="0">
              <a:buNone/>
              <a:defRPr sz="830"/>
            </a:lvl6pPr>
            <a:lvl7pPr marL="1625620" indent="0">
              <a:buNone/>
              <a:defRPr sz="830"/>
            </a:lvl7pPr>
            <a:lvl8pPr marL="1896557" indent="0">
              <a:buNone/>
              <a:defRPr sz="830"/>
            </a:lvl8pPr>
            <a:lvl9pPr marL="2167494" indent="0">
              <a:buNone/>
              <a:defRPr sz="83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07065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1659"/>
            </a:lvl1pPr>
            <a:lvl2pPr>
              <a:defRPr sz="1422"/>
            </a:lvl2pPr>
            <a:lvl3pPr>
              <a:defRPr sz="1185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1659"/>
            </a:lvl1pPr>
            <a:lvl2pPr>
              <a:defRPr sz="1422"/>
            </a:lvl2pPr>
            <a:lvl3pPr>
              <a:defRPr sz="1185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087203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22" b="1"/>
            </a:lvl1pPr>
            <a:lvl2pPr marL="270937" indent="0">
              <a:buNone/>
              <a:defRPr sz="1185" b="1"/>
            </a:lvl2pPr>
            <a:lvl3pPr marL="541873" indent="0">
              <a:buNone/>
              <a:defRPr sz="1067" b="1"/>
            </a:lvl3pPr>
            <a:lvl4pPr marL="812810" indent="0">
              <a:buNone/>
              <a:defRPr sz="948" b="1"/>
            </a:lvl4pPr>
            <a:lvl5pPr marL="1083747" indent="0">
              <a:buNone/>
              <a:defRPr sz="948" b="1"/>
            </a:lvl5pPr>
            <a:lvl6pPr marL="1354684" indent="0">
              <a:buNone/>
              <a:defRPr sz="948" b="1"/>
            </a:lvl6pPr>
            <a:lvl7pPr marL="1625620" indent="0">
              <a:buNone/>
              <a:defRPr sz="948" b="1"/>
            </a:lvl7pPr>
            <a:lvl8pPr marL="1896557" indent="0">
              <a:buNone/>
              <a:defRPr sz="948" b="1"/>
            </a:lvl8pPr>
            <a:lvl9pPr marL="2167494" indent="0">
              <a:buNone/>
              <a:defRPr sz="948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422"/>
            </a:lvl1pPr>
            <a:lvl2pPr>
              <a:defRPr sz="1185"/>
            </a:lvl2pPr>
            <a:lvl3pPr>
              <a:defRPr sz="1067"/>
            </a:lvl3pPr>
            <a:lvl4pPr>
              <a:defRPr sz="948"/>
            </a:lvl4pPr>
            <a:lvl5pPr>
              <a:defRPr sz="948"/>
            </a:lvl5pPr>
            <a:lvl6pPr>
              <a:defRPr sz="948"/>
            </a:lvl6pPr>
            <a:lvl7pPr>
              <a:defRPr sz="948"/>
            </a:lvl7pPr>
            <a:lvl8pPr>
              <a:defRPr sz="948"/>
            </a:lvl8pPr>
            <a:lvl9pPr>
              <a:defRPr sz="948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22" b="1"/>
            </a:lvl1pPr>
            <a:lvl2pPr marL="270937" indent="0">
              <a:buNone/>
              <a:defRPr sz="1185" b="1"/>
            </a:lvl2pPr>
            <a:lvl3pPr marL="541873" indent="0">
              <a:buNone/>
              <a:defRPr sz="1067" b="1"/>
            </a:lvl3pPr>
            <a:lvl4pPr marL="812810" indent="0">
              <a:buNone/>
              <a:defRPr sz="948" b="1"/>
            </a:lvl4pPr>
            <a:lvl5pPr marL="1083747" indent="0">
              <a:buNone/>
              <a:defRPr sz="948" b="1"/>
            </a:lvl5pPr>
            <a:lvl6pPr marL="1354684" indent="0">
              <a:buNone/>
              <a:defRPr sz="948" b="1"/>
            </a:lvl6pPr>
            <a:lvl7pPr marL="1625620" indent="0">
              <a:buNone/>
              <a:defRPr sz="948" b="1"/>
            </a:lvl7pPr>
            <a:lvl8pPr marL="1896557" indent="0">
              <a:buNone/>
              <a:defRPr sz="948" b="1"/>
            </a:lvl8pPr>
            <a:lvl9pPr marL="2167494" indent="0">
              <a:buNone/>
              <a:defRPr sz="948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422"/>
            </a:lvl1pPr>
            <a:lvl2pPr>
              <a:defRPr sz="1185"/>
            </a:lvl2pPr>
            <a:lvl3pPr>
              <a:defRPr sz="1067"/>
            </a:lvl3pPr>
            <a:lvl4pPr>
              <a:defRPr sz="948"/>
            </a:lvl4pPr>
            <a:lvl5pPr>
              <a:defRPr sz="948"/>
            </a:lvl5pPr>
            <a:lvl6pPr>
              <a:defRPr sz="948"/>
            </a:lvl6pPr>
            <a:lvl7pPr>
              <a:defRPr sz="948"/>
            </a:lvl7pPr>
            <a:lvl8pPr>
              <a:defRPr sz="948"/>
            </a:lvl8pPr>
            <a:lvl9pPr>
              <a:defRPr sz="948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785805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27922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274820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945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185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1896"/>
            </a:lvl1pPr>
            <a:lvl2pPr>
              <a:defRPr sz="1659"/>
            </a:lvl2pPr>
            <a:lvl3pPr>
              <a:defRPr sz="1422"/>
            </a:lvl3pPr>
            <a:lvl4pPr>
              <a:defRPr sz="1185"/>
            </a:lvl4pPr>
            <a:lvl5pPr>
              <a:defRPr sz="1185"/>
            </a:lvl5pPr>
            <a:lvl6pPr>
              <a:defRPr sz="1185"/>
            </a:lvl6pPr>
            <a:lvl7pPr>
              <a:defRPr sz="1185"/>
            </a:lvl7pPr>
            <a:lvl8pPr>
              <a:defRPr sz="1185"/>
            </a:lvl8pPr>
            <a:lvl9pPr>
              <a:defRPr sz="118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0"/>
            </a:lvl1pPr>
            <a:lvl2pPr marL="270937" indent="0">
              <a:buNone/>
              <a:defRPr sz="711"/>
            </a:lvl2pPr>
            <a:lvl3pPr marL="541873" indent="0">
              <a:buNone/>
              <a:defRPr sz="593"/>
            </a:lvl3pPr>
            <a:lvl4pPr marL="812810" indent="0">
              <a:buNone/>
              <a:defRPr sz="533"/>
            </a:lvl4pPr>
            <a:lvl5pPr marL="1083747" indent="0">
              <a:buNone/>
              <a:defRPr sz="533"/>
            </a:lvl5pPr>
            <a:lvl6pPr marL="1354684" indent="0">
              <a:buNone/>
              <a:defRPr sz="533"/>
            </a:lvl6pPr>
            <a:lvl7pPr marL="1625620" indent="0">
              <a:buNone/>
              <a:defRPr sz="533"/>
            </a:lvl7pPr>
            <a:lvl8pPr marL="1896557" indent="0">
              <a:buNone/>
              <a:defRPr sz="533"/>
            </a:lvl8pPr>
            <a:lvl9pPr marL="2167494" indent="0">
              <a:buNone/>
              <a:defRPr sz="5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604001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185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96"/>
            </a:lvl1pPr>
            <a:lvl2pPr marL="270937" indent="0">
              <a:buNone/>
              <a:defRPr sz="1659"/>
            </a:lvl2pPr>
            <a:lvl3pPr marL="541873" indent="0">
              <a:buNone/>
              <a:defRPr sz="1422"/>
            </a:lvl3pPr>
            <a:lvl4pPr marL="812810" indent="0">
              <a:buNone/>
              <a:defRPr sz="1185"/>
            </a:lvl4pPr>
            <a:lvl5pPr marL="1083747" indent="0">
              <a:buNone/>
              <a:defRPr sz="1185"/>
            </a:lvl5pPr>
            <a:lvl6pPr marL="1354684" indent="0">
              <a:buNone/>
              <a:defRPr sz="1185"/>
            </a:lvl6pPr>
            <a:lvl7pPr marL="1625620" indent="0">
              <a:buNone/>
              <a:defRPr sz="1185"/>
            </a:lvl7pPr>
            <a:lvl8pPr marL="1896557" indent="0">
              <a:buNone/>
              <a:defRPr sz="1185"/>
            </a:lvl8pPr>
            <a:lvl9pPr marL="2167494" indent="0">
              <a:buNone/>
              <a:defRPr sz="1185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0"/>
            </a:lvl1pPr>
            <a:lvl2pPr marL="270937" indent="0">
              <a:buNone/>
              <a:defRPr sz="711"/>
            </a:lvl2pPr>
            <a:lvl3pPr marL="541873" indent="0">
              <a:buNone/>
              <a:defRPr sz="593"/>
            </a:lvl3pPr>
            <a:lvl4pPr marL="812810" indent="0">
              <a:buNone/>
              <a:defRPr sz="533"/>
            </a:lvl4pPr>
            <a:lvl5pPr marL="1083747" indent="0">
              <a:buNone/>
              <a:defRPr sz="533"/>
            </a:lvl5pPr>
            <a:lvl6pPr marL="1354684" indent="0">
              <a:buNone/>
              <a:defRPr sz="533"/>
            </a:lvl6pPr>
            <a:lvl7pPr marL="1625620" indent="0">
              <a:buNone/>
              <a:defRPr sz="533"/>
            </a:lvl7pPr>
            <a:lvl8pPr marL="1896557" indent="0">
              <a:buNone/>
              <a:defRPr sz="533"/>
            </a:lvl8pPr>
            <a:lvl9pPr marL="2167494" indent="0">
              <a:buNone/>
              <a:defRPr sz="53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074791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4162430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746651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6042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446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742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8199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06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379318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3785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5635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5344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8695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8709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995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>
          <a:xfrm>
            <a:off x="9211733" y="6534150"/>
            <a:ext cx="2844800" cy="28733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665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3638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74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810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399724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82532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4696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654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077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1437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5795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34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7286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>
          <a:xfrm>
            <a:off x="9211733" y="6534150"/>
            <a:ext cx="2844800" cy="28733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0995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156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775545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2422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1147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79778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9394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6445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9901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85337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1704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2834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619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4010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>
          <a:xfrm>
            <a:off x="9211733" y="6534150"/>
            <a:ext cx="2844800" cy="28733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37634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777025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6382551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00146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0643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0716960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627927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6889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54782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9343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376713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9786624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400543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639350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6454308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094304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7959956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8867467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327394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985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60056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355928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1494365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329988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5010487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167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1F38DA-F3BF-0AB2-76F3-0AFC602D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5DF123-ECCE-8198-429B-E51643E5F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DA2F15-6ACF-F62B-51CE-8454704C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C8985-3FE9-4479-85A5-2FEE0535658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A2576E-884D-5181-CAF4-35B9ED91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371EAB-56D4-0D53-71D2-7D29494C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0A70F-72AC-42EB-BC88-BB371A4C8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438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8905D0-929D-ECE5-148A-2F1CBB62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CE3530-0FE7-ABED-231E-8EF65C9D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EF80AA-75FC-8739-2017-19C506BC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C8985-3FE9-4479-85A5-2FEE0535658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815429-6A6C-675F-3C06-2D41F3F9E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57C25D-F7C7-6751-1ABB-B3C433D9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0A70F-72AC-42EB-BC88-BB371A4C8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225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1ADA27-ADDA-E80E-3A81-DCA96F16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90C82A-2C07-2EB2-D140-6524883A5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7884A5-6D14-95D3-9D68-44E4BF58B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597A8D-3861-635F-EF01-606CF9345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C8985-3FE9-4479-85A5-2FEE0535658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CE7E60-93E8-E081-5602-4E74C30E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7861C1A-39FB-55EB-B8F0-36ECF0BB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0A70F-72AC-42EB-BC88-BB371A4C8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184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908A7E-7692-CF35-3174-D05635A9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DB23EBE-5DFE-13BC-173E-9F5CCCC7D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CCBA7CB-E43F-017E-EF04-D000DC472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8A983E9-C16E-E307-4C35-0BE6A91D9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7FDB180-C846-C63C-9E6E-CF3EE303AA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0B06321-B52C-A20B-229F-A20BBC83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C8985-3FE9-4479-85A5-2FEE0535658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777A048-1C64-CA79-FADC-49FF66500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594563A-6968-031E-A1D6-E7B3E35B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0A70F-72AC-42EB-BC88-BB371A4C8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694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C73172-696C-6D83-84CB-90CDFCE35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C49B61B-EB19-511F-AB18-9B0A6C600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C8985-3FE9-4479-85A5-2FEE0535658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787B9C6-5596-5A5E-8EF8-CCB619EA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1A7E940-FBC8-7DAC-930F-C3FDB489C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0A70F-72AC-42EB-BC88-BB371A4C8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4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98A60A8-3158-A65B-E09B-C12578CE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EC8985-3FE9-4479-85A5-2FEE0535658A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21FDBFE-70BC-0196-5DD8-454FFB54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FC0990-0352-1C84-CA54-6E6A070A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0A70F-72AC-42EB-BC88-BB371A4C8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3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000">
              <a:schemeClr val="accent6">
                <a:lumMod val="66000"/>
                <a:lumOff val="34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Line 2"/>
          <p:cNvSpPr>
            <a:spLocks noChangeShapeType="1"/>
          </p:cNvSpPr>
          <p:nvPr/>
        </p:nvSpPr>
        <p:spPr bwMode="auto">
          <a:xfrm>
            <a:off x="586318" y="908050"/>
            <a:ext cx="9984316" cy="0"/>
          </a:xfrm>
          <a:prstGeom prst="line">
            <a:avLst/>
          </a:prstGeom>
          <a:noFill/>
          <a:ln w="1905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10320867" y="233364"/>
            <a:ext cx="1593851" cy="892175"/>
            <a:chOff x="385" y="1013"/>
            <a:chExt cx="2404" cy="1691"/>
          </a:xfrm>
        </p:grpSpPr>
        <p:pic>
          <p:nvPicPr>
            <p:cNvPr id="35845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" r="3558" b="12790"/>
            <a:stretch>
              <a:fillRect/>
            </a:stretch>
          </p:blipFill>
          <p:spPr bwMode="auto">
            <a:xfrm>
              <a:off x="385" y="1013"/>
              <a:ext cx="24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6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r="49985" b="12834"/>
            <a:stretch>
              <a:fillRect/>
            </a:stretch>
          </p:blipFill>
          <p:spPr bwMode="auto">
            <a:xfrm>
              <a:off x="385" y="1013"/>
              <a:ext cx="12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10216704" y="-47625"/>
            <a:ext cx="175560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62000" hangingPunct="1">
              <a:lnSpc>
                <a:spcPts val="1800"/>
              </a:lnSpc>
            </a:pPr>
            <a:r>
              <a:rPr lang="en-US" altLang="ja-JP" sz="900">
                <a:solidFill>
                  <a:srgbClr val="5F5F5F"/>
                </a:solidFill>
                <a:effectLst/>
                <a:latin typeface="Helvetica" pitchFamily="34" charset="0"/>
                <a:ea typeface="Osaka" charset="-128"/>
              </a:rPr>
              <a:t>Takahiro Ogawa, UCLA LBIS</a:t>
            </a:r>
          </a:p>
        </p:txBody>
      </p:sp>
    </p:spTree>
    <p:extLst>
      <p:ext uri="{BB962C8B-B14F-4D97-AF65-F5344CB8AC3E}">
        <p14:creationId xmlns:p14="http://schemas.microsoft.com/office/powerpoint/2010/main" val="407573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1920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666" name="Line 2"/>
          <p:cNvSpPr>
            <a:spLocks noChangeShapeType="1"/>
          </p:cNvSpPr>
          <p:nvPr/>
        </p:nvSpPr>
        <p:spPr bwMode="auto">
          <a:xfrm>
            <a:off x="586318" y="889000"/>
            <a:ext cx="9984316" cy="0"/>
          </a:xfrm>
          <a:prstGeom prst="line">
            <a:avLst/>
          </a:prstGeom>
          <a:noFill/>
          <a:ln w="1905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10371667" y="127001"/>
            <a:ext cx="1593851" cy="892175"/>
            <a:chOff x="385" y="1013"/>
            <a:chExt cx="2404" cy="1691"/>
          </a:xfrm>
        </p:grpSpPr>
        <p:pic>
          <p:nvPicPr>
            <p:cNvPr id="18437" name="Picture 4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" r="3558" b="12790"/>
            <a:stretch>
              <a:fillRect/>
            </a:stretch>
          </p:blipFill>
          <p:spPr bwMode="auto">
            <a:xfrm>
              <a:off x="385" y="1013"/>
              <a:ext cx="24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8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r="49985" b="12834"/>
            <a:stretch>
              <a:fillRect/>
            </a:stretch>
          </p:blipFill>
          <p:spPr bwMode="auto">
            <a:xfrm>
              <a:off x="385" y="1013"/>
              <a:ext cx="12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9958179" y="6550026"/>
            <a:ext cx="192552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62000" hangingPunct="1">
              <a:lnSpc>
                <a:spcPts val="1800"/>
              </a:lnSpc>
            </a:pPr>
            <a:r>
              <a:rPr lang="en-US" altLang="ja-JP" sz="1000">
                <a:solidFill>
                  <a:srgbClr val="5F5F5F"/>
                </a:solidFill>
                <a:effectLst/>
                <a:latin typeface="Helvetica" pitchFamily="34" charset="0"/>
                <a:ea typeface="Osaka" charset="-128"/>
              </a:rPr>
              <a:t>Takahiro Ogawa, UCLA LBIS</a:t>
            </a:r>
          </a:p>
        </p:txBody>
      </p:sp>
    </p:spTree>
    <p:extLst>
      <p:ext uri="{BB962C8B-B14F-4D97-AF65-F5344CB8AC3E}">
        <p14:creationId xmlns:p14="http://schemas.microsoft.com/office/powerpoint/2010/main" val="426119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Line 2"/>
          <p:cNvSpPr>
            <a:spLocks noChangeShapeType="1"/>
          </p:cNvSpPr>
          <p:nvPr userDrawn="1"/>
        </p:nvSpPr>
        <p:spPr bwMode="auto">
          <a:xfrm>
            <a:off x="586318" y="908050"/>
            <a:ext cx="9984316" cy="0"/>
          </a:xfrm>
          <a:prstGeom prst="line">
            <a:avLst/>
          </a:prstGeom>
          <a:noFill/>
          <a:ln w="1905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185" b="0"/>
          </a:p>
        </p:txBody>
      </p:sp>
      <p:grpSp>
        <p:nvGrpSpPr>
          <p:cNvPr id="2322435" name="Group 3"/>
          <p:cNvGrpSpPr>
            <a:grpSpLocks/>
          </p:cNvGrpSpPr>
          <p:nvPr userDrawn="1"/>
        </p:nvGrpSpPr>
        <p:grpSpPr bwMode="auto">
          <a:xfrm>
            <a:off x="10320868" y="233366"/>
            <a:ext cx="1593851" cy="892175"/>
            <a:chOff x="385" y="1013"/>
            <a:chExt cx="2404" cy="1691"/>
          </a:xfrm>
        </p:grpSpPr>
        <p:pic>
          <p:nvPicPr>
            <p:cNvPr id="2322436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" r="3558" b="12790"/>
            <a:stretch>
              <a:fillRect/>
            </a:stretch>
          </p:blipFill>
          <p:spPr bwMode="auto">
            <a:xfrm>
              <a:off x="385" y="1013"/>
              <a:ext cx="24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22437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r="49985" b="12834"/>
            <a:stretch>
              <a:fillRect/>
            </a:stretch>
          </p:blipFill>
          <p:spPr bwMode="auto">
            <a:xfrm>
              <a:off x="385" y="1013"/>
              <a:ext cx="12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22438" name="Rectangle 6"/>
          <p:cNvSpPr>
            <a:spLocks noChangeArrowheads="1"/>
          </p:cNvSpPr>
          <p:nvPr userDrawn="1"/>
        </p:nvSpPr>
        <p:spPr bwMode="auto">
          <a:xfrm>
            <a:off x="10534900" y="-47625"/>
            <a:ext cx="1119217" cy="2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51561" hangingPunct="1">
              <a:lnSpc>
                <a:spcPts val="1067"/>
              </a:lnSpc>
            </a:pPr>
            <a:r>
              <a:rPr lang="en-US" altLang="ja-JP" sz="533">
                <a:solidFill>
                  <a:srgbClr val="5F5F5F"/>
                </a:solidFill>
                <a:effectLst/>
                <a:latin typeface="Helvetica" pitchFamily="34" charset="0"/>
                <a:ea typeface="Osaka" charset="-128"/>
              </a:rPr>
              <a:t>Takahiro Ogawa, UCLA LBIS</a:t>
            </a:r>
          </a:p>
        </p:txBody>
      </p:sp>
    </p:spTree>
    <p:extLst>
      <p:ext uri="{BB962C8B-B14F-4D97-AF65-F5344CB8AC3E}">
        <p14:creationId xmlns:p14="http://schemas.microsoft.com/office/powerpoint/2010/main" val="256838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607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607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607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607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607">
          <a:solidFill>
            <a:schemeClr val="tx2"/>
          </a:solidFill>
          <a:latin typeface="Arial" pitchFamily="34" charset="0"/>
        </a:defRPr>
      </a:lvl5pPr>
      <a:lvl6pPr marL="270937" algn="ctr" rtl="0" fontAlgn="base">
        <a:spcBef>
          <a:spcPct val="0"/>
        </a:spcBef>
        <a:spcAft>
          <a:spcPct val="0"/>
        </a:spcAft>
        <a:defRPr sz="2607">
          <a:solidFill>
            <a:schemeClr val="tx2"/>
          </a:solidFill>
          <a:latin typeface="Arial" pitchFamily="34" charset="0"/>
        </a:defRPr>
      </a:lvl6pPr>
      <a:lvl7pPr marL="541873" algn="ctr" rtl="0" fontAlgn="base">
        <a:spcBef>
          <a:spcPct val="0"/>
        </a:spcBef>
        <a:spcAft>
          <a:spcPct val="0"/>
        </a:spcAft>
        <a:defRPr sz="2607">
          <a:solidFill>
            <a:schemeClr val="tx2"/>
          </a:solidFill>
          <a:latin typeface="Arial" pitchFamily="34" charset="0"/>
        </a:defRPr>
      </a:lvl7pPr>
      <a:lvl8pPr marL="812810" algn="ctr" rtl="0" fontAlgn="base">
        <a:spcBef>
          <a:spcPct val="0"/>
        </a:spcBef>
        <a:spcAft>
          <a:spcPct val="0"/>
        </a:spcAft>
        <a:defRPr sz="2607">
          <a:solidFill>
            <a:schemeClr val="tx2"/>
          </a:solidFill>
          <a:latin typeface="Arial" pitchFamily="34" charset="0"/>
        </a:defRPr>
      </a:lvl8pPr>
      <a:lvl9pPr marL="1083747" algn="ctr" rtl="0" fontAlgn="base">
        <a:spcBef>
          <a:spcPct val="0"/>
        </a:spcBef>
        <a:spcAft>
          <a:spcPct val="0"/>
        </a:spcAft>
        <a:defRPr sz="2607">
          <a:solidFill>
            <a:schemeClr val="tx2"/>
          </a:solidFill>
          <a:latin typeface="Arial" pitchFamily="34" charset="0"/>
        </a:defRPr>
      </a:lvl9pPr>
    </p:titleStyle>
    <p:bodyStyle>
      <a:lvl1pPr marL="203203" indent="-203203" algn="l" rtl="0" fontAlgn="base">
        <a:spcBef>
          <a:spcPct val="20000"/>
        </a:spcBef>
        <a:spcAft>
          <a:spcPct val="0"/>
        </a:spcAft>
        <a:buChar char="•"/>
        <a:defRPr sz="1896">
          <a:solidFill>
            <a:schemeClr val="tx1"/>
          </a:solidFill>
          <a:latin typeface="+mn-lt"/>
          <a:ea typeface="+mn-ea"/>
          <a:cs typeface="+mn-cs"/>
        </a:defRPr>
      </a:lvl1pPr>
      <a:lvl2pPr marL="440272" indent="-169335" algn="l" rtl="0" fontAlgn="base">
        <a:spcBef>
          <a:spcPct val="20000"/>
        </a:spcBef>
        <a:spcAft>
          <a:spcPct val="0"/>
        </a:spcAft>
        <a:buChar char="–"/>
        <a:defRPr sz="1659">
          <a:solidFill>
            <a:schemeClr val="tx1"/>
          </a:solidFill>
          <a:latin typeface="+mn-lt"/>
        </a:defRPr>
      </a:lvl2pPr>
      <a:lvl3pPr marL="677342" indent="-135468" algn="l" rtl="0" fontAlgn="base">
        <a:spcBef>
          <a:spcPct val="20000"/>
        </a:spcBef>
        <a:spcAft>
          <a:spcPct val="0"/>
        </a:spcAft>
        <a:buChar char="•"/>
        <a:defRPr sz="1422">
          <a:solidFill>
            <a:schemeClr val="tx1"/>
          </a:solidFill>
          <a:latin typeface="+mn-lt"/>
        </a:defRPr>
      </a:lvl3pPr>
      <a:lvl4pPr marL="948279" indent="-135468" algn="l" rtl="0" fontAlgn="base">
        <a:spcBef>
          <a:spcPct val="20000"/>
        </a:spcBef>
        <a:spcAft>
          <a:spcPct val="0"/>
        </a:spcAft>
        <a:buChar char="–"/>
        <a:defRPr sz="1185">
          <a:solidFill>
            <a:schemeClr val="tx1"/>
          </a:solidFill>
          <a:latin typeface="+mn-lt"/>
        </a:defRPr>
      </a:lvl4pPr>
      <a:lvl5pPr marL="1219215" indent="-135468" algn="l" rtl="0" fontAlgn="base">
        <a:spcBef>
          <a:spcPct val="20000"/>
        </a:spcBef>
        <a:spcAft>
          <a:spcPct val="0"/>
        </a:spcAft>
        <a:buChar char="»"/>
        <a:defRPr sz="1185">
          <a:solidFill>
            <a:schemeClr val="tx1"/>
          </a:solidFill>
          <a:latin typeface="+mn-lt"/>
        </a:defRPr>
      </a:lvl5pPr>
      <a:lvl6pPr marL="1490152" indent="-135468" algn="l" rtl="0" fontAlgn="base">
        <a:spcBef>
          <a:spcPct val="20000"/>
        </a:spcBef>
        <a:spcAft>
          <a:spcPct val="0"/>
        </a:spcAft>
        <a:buChar char="»"/>
        <a:defRPr sz="1185">
          <a:solidFill>
            <a:schemeClr val="tx1"/>
          </a:solidFill>
          <a:latin typeface="+mn-lt"/>
        </a:defRPr>
      </a:lvl6pPr>
      <a:lvl7pPr marL="1761089" indent="-135468" algn="l" rtl="0" fontAlgn="base">
        <a:spcBef>
          <a:spcPct val="20000"/>
        </a:spcBef>
        <a:spcAft>
          <a:spcPct val="0"/>
        </a:spcAft>
        <a:buChar char="»"/>
        <a:defRPr sz="1185">
          <a:solidFill>
            <a:schemeClr val="tx1"/>
          </a:solidFill>
          <a:latin typeface="+mn-lt"/>
        </a:defRPr>
      </a:lvl7pPr>
      <a:lvl8pPr marL="2032025" indent="-135468" algn="l" rtl="0" fontAlgn="base">
        <a:spcBef>
          <a:spcPct val="20000"/>
        </a:spcBef>
        <a:spcAft>
          <a:spcPct val="0"/>
        </a:spcAft>
        <a:buChar char="»"/>
        <a:defRPr sz="1185">
          <a:solidFill>
            <a:schemeClr val="tx1"/>
          </a:solidFill>
          <a:latin typeface="+mn-lt"/>
        </a:defRPr>
      </a:lvl8pPr>
      <a:lvl9pPr marL="2302962" indent="-135468" algn="l" rtl="0" fontAlgn="base">
        <a:spcBef>
          <a:spcPct val="20000"/>
        </a:spcBef>
        <a:spcAft>
          <a:spcPct val="0"/>
        </a:spcAft>
        <a:buChar char="»"/>
        <a:defRPr sz="1185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541873" rtl="0" eaLnBrk="1" latinLnBrk="0" hangingPunct="1">
        <a:defRPr kumimoji="1" sz="1067" kern="1200">
          <a:solidFill>
            <a:schemeClr val="tx1"/>
          </a:solidFill>
          <a:latin typeface="+mn-lt"/>
          <a:ea typeface="+mn-ea"/>
          <a:cs typeface="+mn-cs"/>
        </a:defRPr>
      </a:lvl1pPr>
      <a:lvl2pPr marL="270937" algn="l" defTabSz="541873" rtl="0" eaLnBrk="1" latinLnBrk="0" hangingPunct="1">
        <a:defRPr kumimoji="1" sz="1067" kern="1200">
          <a:solidFill>
            <a:schemeClr val="tx1"/>
          </a:solidFill>
          <a:latin typeface="+mn-lt"/>
          <a:ea typeface="+mn-ea"/>
          <a:cs typeface="+mn-cs"/>
        </a:defRPr>
      </a:lvl2pPr>
      <a:lvl3pPr marL="541873" algn="l" defTabSz="541873" rtl="0" eaLnBrk="1" latinLnBrk="0" hangingPunct="1">
        <a:defRPr kumimoji="1" sz="1067" kern="1200">
          <a:solidFill>
            <a:schemeClr val="tx1"/>
          </a:solidFill>
          <a:latin typeface="+mn-lt"/>
          <a:ea typeface="+mn-ea"/>
          <a:cs typeface="+mn-cs"/>
        </a:defRPr>
      </a:lvl3pPr>
      <a:lvl4pPr marL="812810" algn="l" defTabSz="541873" rtl="0" eaLnBrk="1" latinLnBrk="0" hangingPunct="1">
        <a:defRPr kumimoji="1" sz="1067" kern="1200">
          <a:solidFill>
            <a:schemeClr val="tx1"/>
          </a:solidFill>
          <a:latin typeface="+mn-lt"/>
          <a:ea typeface="+mn-ea"/>
          <a:cs typeface="+mn-cs"/>
        </a:defRPr>
      </a:lvl4pPr>
      <a:lvl5pPr marL="1083747" algn="l" defTabSz="541873" rtl="0" eaLnBrk="1" latinLnBrk="0" hangingPunct="1">
        <a:defRPr kumimoji="1" sz="1067" kern="1200">
          <a:solidFill>
            <a:schemeClr val="tx1"/>
          </a:solidFill>
          <a:latin typeface="+mn-lt"/>
          <a:ea typeface="+mn-ea"/>
          <a:cs typeface="+mn-cs"/>
        </a:defRPr>
      </a:lvl5pPr>
      <a:lvl6pPr marL="1354684" algn="l" defTabSz="541873" rtl="0" eaLnBrk="1" latinLnBrk="0" hangingPunct="1">
        <a:defRPr kumimoji="1" sz="1067" kern="1200">
          <a:solidFill>
            <a:schemeClr val="tx1"/>
          </a:solidFill>
          <a:latin typeface="+mn-lt"/>
          <a:ea typeface="+mn-ea"/>
          <a:cs typeface="+mn-cs"/>
        </a:defRPr>
      </a:lvl6pPr>
      <a:lvl7pPr marL="1625620" algn="l" defTabSz="541873" rtl="0" eaLnBrk="1" latinLnBrk="0" hangingPunct="1">
        <a:defRPr kumimoji="1" sz="1067" kern="1200">
          <a:solidFill>
            <a:schemeClr val="tx1"/>
          </a:solidFill>
          <a:latin typeface="+mn-lt"/>
          <a:ea typeface="+mn-ea"/>
          <a:cs typeface="+mn-cs"/>
        </a:defRPr>
      </a:lvl7pPr>
      <a:lvl8pPr marL="1896557" algn="l" defTabSz="541873" rtl="0" eaLnBrk="1" latinLnBrk="0" hangingPunct="1">
        <a:defRPr kumimoji="1" sz="1067" kern="1200">
          <a:solidFill>
            <a:schemeClr val="tx1"/>
          </a:solidFill>
          <a:latin typeface="+mn-lt"/>
          <a:ea typeface="+mn-ea"/>
          <a:cs typeface="+mn-cs"/>
        </a:defRPr>
      </a:lvl8pPr>
      <a:lvl9pPr marL="2167494" algn="l" defTabSz="541873" rtl="0" eaLnBrk="1" latinLnBrk="0" hangingPunct="1">
        <a:defRPr kumimoji="1" sz="10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78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11733" y="6534150"/>
            <a:ext cx="2844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defRPr kumimoji="0" sz="1200">
                <a:solidFill>
                  <a:schemeClr val="bg2"/>
                </a:solidFill>
                <a:effectLst/>
                <a:latin typeface="Helvetica" pitchFamily="34" charset="0"/>
                <a:ea typeface="ＭＳ Ｐゴシック" pitchFamily="50" charset="-128"/>
              </a:defRPr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  <p:sp>
        <p:nvSpPr>
          <p:cNvPr id="2038787" name="Line 3"/>
          <p:cNvSpPr>
            <a:spLocks noChangeShapeType="1"/>
          </p:cNvSpPr>
          <p:nvPr/>
        </p:nvSpPr>
        <p:spPr bwMode="auto">
          <a:xfrm>
            <a:off x="586318" y="817563"/>
            <a:ext cx="9984316" cy="0"/>
          </a:xfrm>
          <a:prstGeom prst="line">
            <a:avLst/>
          </a:prstGeom>
          <a:noFill/>
          <a:ln w="1905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2038788" name="Group 4"/>
          <p:cNvGrpSpPr>
            <a:grpSpLocks/>
          </p:cNvGrpSpPr>
          <p:nvPr/>
        </p:nvGrpSpPr>
        <p:grpSpPr bwMode="auto">
          <a:xfrm>
            <a:off x="10513485" y="88901"/>
            <a:ext cx="1401233" cy="747713"/>
            <a:chOff x="385" y="1013"/>
            <a:chExt cx="2404" cy="1691"/>
          </a:xfrm>
        </p:grpSpPr>
        <p:pic>
          <p:nvPicPr>
            <p:cNvPr id="2038789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" r="3558" b="12790"/>
            <a:stretch>
              <a:fillRect/>
            </a:stretch>
          </p:blipFill>
          <p:spPr bwMode="auto">
            <a:xfrm>
              <a:off x="385" y="1013"/>
              <a:ext cx="24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38790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r="49985" b="12834"/>
            <a:stretch>
              <a:fillRect/>
            </a:stretch>
          </p:blipFill>
          <p:spPr bwMode="auto">
            <a:xfrm>
              <a:off x="385" y="1013"/>
              <a:ext cx="12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396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78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11733" y="6534150"/>
            <a:ext cx="2844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defRPr kumimoji="0" sz="1200" b="1">
                <a:solidFill>
                  <a:schemeClr val="bg2"/>
                </a:solidFill>
                <a:effectLst/>
                <a:latin typeface="Helvetica" pitchFamily="34" charset="0"/>
                <a:ea typeface="ＭＳ Ｐゴシック" charset="-128"/>
              </a:defRPr>
            </a:lvl1pPr>
          </a:lstStyle>
          <a:p>
            <a:r>
              <a:rPr lang="en-US" altLang="ja-JP">
                <a:solidFill>
                  <a:srgbClr val="808080"/>
                </a:solidFill>
              </a:rPr>
              <a:t>Tak Ogawa, UCLA LBIS</a:t>
            </a:r>
            <a:endParaRPr lang="en-US">
              <a:solidFill>
                <a:srgbClr val="808080"/>
              </a:solidFill>
              <a:ea typeface="Osaka" charset="-128"/>
            </a:endParaRPr>
          </a:p>
        </p:txBody>
      </p:sp>
      <p:sp>
        <p:nvSpPr>
          <p:cNvPr id="2038787" name="Line 3"/>
          <p:cNvSpPr>
            <a:spLocks noChangeShapeType="1"/>
          </p:cNvSpPr>
          <p:nvPr/>
        </p:nvSpPr>
        <p:spPr bwMode="auto">
          <a:xfrm>
            <a:off x="586318" y="817563"/>
            <a:ext cx="9984316" cy="0"/>
          </a:xfrm>
          <a:prstGeom prst="line">
            <a:avLst/>
          </a:prstGeom>
          <a:noFill/>
          <a:ln w="1905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000" b="0"/>
          </a:p>
        </p:txBody>
      </p:sp>
      <p:grpSp>
        <p:nvGrpSpPr>
          <p:cNvPr id="2038788" name="Group 4"/>
          <p:cNvGrpSpPr>
            <a:grpSpLocks/>
          </p:cNvGrpSpPr>
          <p:nvPr/>
        </p:nvGrpSpPr>
        <p:grpSpPr bwMode="auto">
          <a:xfrm>
            <a:off x="10513485" y="88901"/>
            <a:ext cx="1401233" cy="747713"/>
            <a:chOff x="385" y="1013"/>
            <a:chExt cx="2404" cy="1691"/>
          </a:xfrm>
        </p:grpSpPr>
        <p:pic>
          <p:nvPicPr>
            <p:cNvPr id="2038789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" r="3558" b="12790"/>
            <a:stretch>
              <a:fillRect/>
            </a:stretch>
          </p:blipFill>
          <p:spPr bwMode="auto">
            <a:xfrm>
              <a:off x="385" y="1013"/>
              <a:ext cx="24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38790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r="49985" b="12834"/>
            <a:stretch>
              <a:fillRect/>
            </a:stretch>
          </p:blipFill>
          <p:spPr bwMode="auto">
            <a:xfrm>
              <a:off x="385" y="1013"/>
              <a:ext cx="12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266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78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11733" y="6534150"/>
            <a:ext cx="28448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defRPr kumimoji="0" sz="1200">
                <a:solidFill>
                  <a:schemeClr val="bg2"/>
                </a:solidFill>
                <a:effectLst/>
                <a:latin typeface="Helvetica" pitchFamily="34" charset="0"/>
                <a:ea typeface="ＭＳ Ｐゴシック" pitchFamily="50" charset="-128"/>
              </a:defRPr>
            </a:lvl1pPr>
          </a:lstStyle>
          <a:p>
            <a:r>
              <a:rPr lang="en-US" altLang="ja-JP"/>
              <a:t>Tak Ogawa, UCLA LBIS</a:t>
            </a:r>
            <a:endParaRPr lang="en-US">
              <a:ea typeface="Osaka" charset="-128"/>
            </a:endParaRPr>
          </a:p>
        </p:txBody>
      </p:sp>
      <p:sp>
        <p:nvSpPr>
          <p:cNvPr id="2038787" name="Line 3"/>
          <p:cNvSpPr>
            <a:spLocks noChangeShapeType="1"/>
          </p:cNvSpPr>
          <p:nvPr/>
        </p:nvSpPr>
        <p:spPr bwMode="auto">
          <a:xfrm>
            <a:off x="586318" y="817563"/>
            <a:ext cx="9984316" cy="0"/>
          </a:xfrm>
          <a:prstGeom prst="line">
            <a:avLst/>
          </a:prstGeom>
          <a:noFill/>
          <a:ln w="1905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2038788" name="Group 4"/>
          <p:cNvGrpSpPr>
            <a:grpSpLocks/>
          </p:cNvGrpSpPr>
          <p:nvPr/>
        </p:nvGrpSpPr>
        <p:grpSpPr bwMode="auto">
          <a:xfrm>
            <a:off x="10513485" y="88901"/>
            <a:ext cx="1401233" cy="747713"/>
            <a:chOff x="385" y="1013"/>
            <a:chExt cx="2404" cy="1691"/>
          </a:xfrm>
        </p:grpSpPr>
        <p:pic>
          <p:nvPicPr>
            <p:cNvPr id="2038789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" r="3558" b="12790"/>
            <a:stretch>
              <a:fillRect/>
            </a:stretch>
          </p:blipFill>
          <p:spPr bwMode="auto">
            <a:xfrm>
              <a:off x="385" y="1013"/>
              <a:ext cx="24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38790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r="49985" b="12834"/>
            <a:stretch>
              <a:fillRect/>
            </a:stretch>
          </p:blipFill>
          <p:spPr bwMode="auto">
            <a:xfrm>
              <a:off x="385" y="1013"/>
              <a:ext cx="12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92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Line 2"/>
          <p:cNvSpPr>
            <a:spLocks noChangeShapeType="1"/>
          </p:cNvSpPr>
          <p:nvPr userDrawn="1"/>
        </p:nvSpPr>
        <p:spPr bwMode="auto">
          <a:xfrm>
            <a:off x="586318" y="908050"/>
            <a:ext cx="9984316" cy="0"/>
          </a:xfrm>
          <a:prstGeom prst="line">
            <a:avLst/>
          </a:prstGeom>
          <a:noFill/>
          <a:ln w="1905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000" b="0"/>
          </a:p>
        </p:txBody>
      </p:sp>
      <p:grpSp>
        <p:nvGrpSpPr>
          <p:cNvPr id="2322435" name="Group 3"/>
          <p:cNvGrpSpPr>
            <a:grpSpLocks/>
          </p:cNvGrpSpPr>
          <p:nvPr userDrawn="1"/>
        </p:nvGrpSpPr>
        <p:grpSpPr bwMode="auto">
          <a:xfrm>
            <a:off x="10320867" y="233364"/>
            <a:ext cx="1593851" cy="892175"/>
            <a:chOff x="385" y="1013"/>
            <a:chExt cx="2404" cy="1691"/>
          </a:xfrm>
        </p:grpSpPr>
        <p:pic>
          <p:nvPicPr>
            <p:cNvPr id="2322436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" r="3558" b="12790"/>
            <a:stretch>
              <a:fillRect/>
            </a:stretch>
          </p:blipFill>
          <p:spPr bwMode="auto">
            <a:xfrm>
              <a:off x="385" y="1013"/>
              <a:ext cx="24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22437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r="49985" b="12834"/>
            <a:stretch>
              <a:fillRect/>
            </a:stretch>
          </p:blipFill>
          <p:spPr bwMode="auto">
            <a:xfrm>
              <a:off x="385" y="1013"/>
              <a:ext cx="12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22438" name="Rectangle 6"/>
          <p:cNvSpPr>
            <a:spLocks noChangeArrowheads="1"/>
          </p:cNvSpPr>
          <p:nvPr userDrawn="1"/>
        </p:nvSpPr>
        <p:spPr bwMode="auto">
          <a:xfrm>
            <a:off x="10216704" y="-47625"/>
            <a:ext cx="175560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62000" hangingPunct="1">
              <a:lnSpc>
                <a:spcPts val="1800"/>
              </a:lnSpc>
            </a:pPr>
            <a:r>
              <a:rPr lang="en-US" altLang="ja-JP" sz="900">
                <a:solidFill>
                  <a:srgbClr val="5F5F5F"/>
                </a:solidFill>
                <a:effectLst/>
                <a:latin typeface="Helvetica" pitchFamily="34" charset="0"/>
                <a:ea typeface="Osaka" charset="-128"/>
              </a:rPr>
              <a:t>Takahiro Ogawa, UCLA LBIS</a:t>
            </a:r>
          </a:p>
        </p:txBody>
      </p:sp>
    </p:spTree>
    <p:extLst>
      <p:ext uri="{BB962C8B-B14F-4D97-AF65-F5344CB8AC3E}">
        <p14:creationId xmlns:p14="http://schemas.microsoft.com/office/powerpoint/2010/main" val="198791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Line 2"/>
          <p:cNvSpPr>
            <a:spLocks noChangeShapeType="1"/>
          </p:cNvSpPr>
          <p:nvPr/>
        </p:nvSpPr>
        <p:spPr bwMode="auto">
          <a:xfrm>
            <a:off x="586318" y="908050"/>
            <a:ext cx="9984316" cy="0"/>
          </a:xfrm>
          <a:prstGeom prst="line">
            <a:avLst/>
          </a:prstGeom>
          <a:noFill/>
          <a:ln w="19050">
            <a:solidFill>
              <a:srgbClr val="0066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2322435" name="Group 3"/>
          <p:cNvGrpSpPr>
            <a:grpSpLocks/>
          </p:cNvGrpSpPr>
          <p:nvPr/>
        </p:nvGrpSpPr>
        <p:grpSpPr bwMode="auto">
          <a:xfrm>
            <a:off x="10320867" y="233364"/>
            <a:ext cx="1593851" cy="892175"/>
            <a:chOff x="385" y="1013"/>
            <a:chExt cx="2404" cy="1691"/>
          </a:xfrm>
        </p:grpSpPr>
        <p:pic>
          <p:nvPicPr>
            <p:cNvPr id="2322436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" r="3558" b="12790"/>
            <a:stretch>
              <a:fillRect/>
            </a:stretch>
          </p:blipFill>
          <p:spPr bwMode="auto">
            <a:xfrm>
              <a:off x="385" y="1013"/>
              <a:ext cx="24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22437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r="49985" b="12834"/>
            <a:stretch>
              <a:fillRect/>
            </a:stretch>
          </p:blipFill>
          <p:spPr bwMode="auto">
            <a:xfrm>
              <a:off x="385" y="1013"/>
              <a:ext cx="1204" cy="1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22438" name="Rectangle 6"/>
          <p:cNvSpPr>
            <a:spLocks noChangeArrowheads="1"/>
          </p:cNvSpPr>
          <p:nvPr/>
        </p:nvSpPr>
        <p:spPr bwMode="auto">
          <a:xfrm>
            <a:off x="10216704" y="-47625"/>
            <a:ext cx="175560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762000" hangingPunct="1">
              <a:lnSpc>
                <a:spcPts val="1800"/>
              </a:lnSpc>
            </a:pPr>
            <a:r>
              <a:rPr lang="en-US" altLang="ja-JP" sz="900">
                <a:solidFill>
                  <a:srgbClr val="5F5F5F"/>
                </a:solidFill>
                <a:effectLst/>
                <a:latin typeface="Helvetica" pitchFamily="34" charset="0"/>
                <a:ea typeface="Osaka" charset="-128"/>
              </a:rPr>
              <a:t>Takahiro Ogawa, UCLA LBIS</a:t>
            </a:r>
          </a:p>
        </p:txBody>
      </p:sp>
    </p:spTree>
    <p:extLst>
      <p:ext uri="{BB962C8B-B14F-4D97-AF65-F5344CB8AC3E}">
        <p14:creationId xmlns:p14="http://schemas.microsoft.com/office/powerpoint/2010/main" val="12704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E4B77EB-EC21-ED6D-C10D-C864E8F149AA}"/>
              </a:ext>
            </a:extLst>
          </p:cNvPr>
          <p:cNvSpPr/>
          <p:nvPr userDrawn="1"/>
        </p:nvSpPr>
        <p:spPr>
          <a:xfrm>
            <a:off x="-32658" y="6473623"/>
            <a:ext cx="4245725" cy="346546"/>
          </a:xfrm>
          <a:prstGeom prst="rect">
            <a:avLst/>
          </a:prstGeom>
          <a:noFill/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The Next Gen Implant Dentistry with VUV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25313CC-98AF-9576-F2C5-A76CCF01A391}"/>
              </a:ext>
            </a:extLst>
          </p:cNvPr>
          <p:cNvSpPr/>
          <p:nvPr userDrawn="1"/>
        </p:nvSpPr>
        <p:spPr>
          <a:xfrm>
            <a:off x="10653485" y="6503411"/>
            <a:ext cx="1615677" cy="346546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Tak Ogawa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4386FEB-CAB2-DE9D-BD09-D35D4E1F4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5257"/>
          <a:stretch/>
        </p:blipFill>
        <p:spPr>
          <a:xfrm>
            <a:off x="11649158" y="6585856"/>
            <a:ext cx="380515" cy="1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6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hyperlink" Target="https://weintraubcenter.dentistry.ucla.edu/ogawa-lab-team-surfa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Relationship Id="rId6" Type="http://schemas.openxmlformats.org/officeDocument/2006/relationships/hyperlink" Target="https://ogawalabteamsurface.dentistry.ucla.edu/" TargetMode="External"/><Relationship Id="rId11" Type="http://schemas.openxmlformats.org/officeDocument/2006/relationships/hyperlink" Target="https://dentistry.ucla.edu/profile/ogawa-takahiro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s://weintraubcenter.dentistry.ucla.edu/takahiro-ogawa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3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93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083CE6B-19A1-4E2C-ABF0-F896EC3A9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12" y="672372"/>
            <a:ext cx="5166127" cy="3329525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702A27E-8DDE-4349-9B2C-877FFC9F1A64}"/>
              </a:ext>
            </a:extLst>
          </p:cNvPr>
          <p:cNvGrpSpPr/>
          <p:nvPr/>
        </p:nvGrpSpPr>
        <p:grpSpPr>
          <a:xfrm>
            <a:off x="5394338" y="1257057"/>
            <a:ext cx="855126" cy="220580"/>
            <a:chOff x="8715486" y="669834"/>
            <a:chExt cx="1500955" cy="428692"/>
          </a:xfrm>
        </p:grpSpPr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4CEE220D-A8D6-4A21-803B-EA47B47BC368}"/>
                </a:ext>
              </a:extLst>
            </p:cNvPr>
            <p:cNvSpPr/>
            <p:nvPr/>
          </p:nvSpPr>
          <p:spPr>
            <a:xfrm>
              <a:off x="9375380" y="669834"/>
              <a:ext cx="841061" cy="415229"/>
            </a:xfrm>
            <a:custGeom>
              <a:avLst/>
              <a:gdLst>
                <a:gd name="connsiteX0" fmla="*/ 0 w 861005"/>
                <a:gd name="connsiteY0" fmla="*/ 340397 h 340397"/>
                <a:gd name="connsiteX1" fmla="*/ 627399 w 861005"/>
                <a:gd name="connsiteY1" fmla="*/ 333722 h 340397"/>
                <a:gd name="connsiteX2" fmla="*/ 861005 w 861005"/>
                <a:gd name="connsiteY2" fmla="*/ 0 h 340397"/>
                <a:gd name="connsiteX3" fmla="*/ 0 w 861005"/>
                <a:gd name="connsiteY3" fmla="*/ 340397 h 34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1005" h="340397">
                  <a:moveTo>
                    <a:pt x="0" y="340397"/>
                  </a:moveTo>
                  <a:lnTo>
                    <a:pt x="627399" y="333722"/>
                  </a:lnTo>
                  <a:lnTo>
                    <a:pt x="861005" y="0"/>
                  </a:lnTo>
                  <a:lnTo>
                    <a:pt x="0" y="340397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1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9E0571B2-626B-4515-90CD-0D246F65B120}"/>
                </a:ext>
              </a:extLst>
            </p:cNvPr>
            <p:cNvSpPr/>
            <p:nvPr/>
          </p:nvSpPr>
          <p:spPr>
            <a:xfrm>
              <a:off x="9038790" y="753091"/>
              <a:ext cx="714813" cy="345435"/>
            </a:xfrm>
            <a:custGeom>
              <a:avLst/>
              <a:gdLst>
                <a:gd name="connsiteX0" fmla="*/ 0 w 861005"/>
                <a:gd name="connsiteY0" fmla="*/ 340397 h 340397"/>
                <a:gd name="connsiteX1" fmla="*/ 627399 w 861005"/>
                <a:gd name="connsiteY1" fmla="*/ 333722 h 340397"/>
                <a:gd name="connsiteX2" fmla="*/ 861005 w 861005"/>
                <a:gd name="connsiteY2" fmla="*/ 0 h 340397"/>
                <a:gd name="connsiteX3" fmla="*/ 0 w 861005"/>
                <a:gd name="connsiteY3" fmla="*/ 340397 h 34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1005" h="340397">
                  <a:moveTo>
                    <a:pt x="0" y="340397"/>
                  </a:moveTo>
                  <a:lnTo>
                    <a:pt x="627399" y="333722"/>
                  </a:lnTo>
                  <a:lnTo>
                    <a:pt x="861005" y="0"/>
                  </a:lnTo>
                  <a:lnTo>
                    <a:pt x="0" y="34039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1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フリーフォーム: 図形 6">
              <a:extLst>
                <a:ext uri="{FF2B5EF4-FFF2-40B4-BE49-F238E27FC236}">
                  <a16:creationId xmlns:a16="http://schemas.microsoft.com/office/drawing/2014/main" id="{F17BBDC4-9C99-4565-B782-AE3C95026FC3}"/>
                </a:ext>
              </a:extLst>
            </p:cNvPr>
            <p:cNvSpPr/>
            <p:nvPr/>
          </p:nvSpPr>
          <p:spPr>
            <a:xfrm>
              <a:off x="8715486" y="836435"/>
              <a:ext cx="608622" cy="228631"/>
            </a:xfrm>
            <a:custGeom>
              <a:avLst/>
              <a:gdLst>
                <a:gd name="connsiteX0" fmla="*/ 0 w 861005"/>
                <a:gd name="connsiteY0" fmla="*/ 340397 h 340397"/>
                <a:gd name="connsiteX1" fmla="*/ 627399 w 861005"/>
                <a:gd name="connsiteY1" fmla="*/ 333722 h 340397"/>
                <a:gd name="connsiteX2" fmla="*/ 861005 w 861005"/>
                <a:gd name="connsiteY2" fmla="*/ 0 h 340397"/>
                <a:gd name="connsiteX3" fmla="*/ 0 w 861005"/>
                <a:gd name="connsiteY3" fmla="*/ 340397 h 340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1005" h="340397">
                  <a:moveTo>
                    <a:pt x="0" y="340397"/>
                  </a:moveTo>
                  <a:lnTo>
                    <a:pt x="627399" y="333722"/>
                  </a:lnTo>
                  <a:lnTo>
                    <a:pt x="861005" y="0"/>
                  </a:lnTo>
                  <a:lnTo>
                    <a:pt x="0" y="34039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1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251DA5F2-21EA-4939-BDCE-19DDF3E88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37" y="5154567"/>
            <a:ext cx="2154827" cy="62676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65C6A91-A7CE-4E56-B7C7-906A00660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51" y="4803111"/>
            <a:ext cx="2047211" cy="41435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28DB236-DDD9-4BA1-8E48-3950F54576C1}"/>
              </a:ext>
            </a:extLst>
          </p:cNvPr>
          <p:cNvSpPr/>
          <p:nvPr/>
        </p:nvSpPr>
        <p:spPr>
          <a:xfrm>
            <a:off x="4877712" y="3424023"/>
            <a:ext cx="2268570" cy="675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41873" rtl="0" eaLnBrk="1" fontAlgn="base" latinLnBrk="0" hangingPunct="0">
              <a:lnSpc>
                <a:spcPts val="248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77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明朝" pitchFamily="18" charset="-128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https://ogawalabteamsurface.dentistry.ucla.edu/</a:t>
            </a:r>
            <a:endParaRPr kumimoji="1" lang="en-US" sz="77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明朝" pitchFamily="18" charset="-128"/>
              <a:cs typeface="Arial" panose="020B0604020202020204" pitchFamily="34" charset="0"/>
            </a:endParaRPr>
          </a:p>
          <a:p>
            <a:pPr marL="0" marR="0" lvl="0" indent="0" algn="l" defTabSz="541873" rtl="0" eaLnBrk="1" fontAlgn="base" latinLnBrk="0" hangingPunct="0">
              <a:lnSpc>
                <a:spcPts val="248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77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明朝" pitchFamily="18" charset="-128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0A60117-DCD7-4864-AFBC-EB4DDA0A10D8}"/>
              </a:ext>
            </a:extLst>
          </p:cNvPr>
          <p:cNvSpPr/>
          <p:nvPr/>
        </p:nvSpPr>
        <p:spPr>
          <a:xfrm>
            <a:off x="4611112" y="3722836"/>
            <a:ext cx="2938625" cy="32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41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明朝" pitchFamily="18" charset="-128"/>
                <a:cs typeface="+mn-cs"/>
                <a:hlinkClick r:id="rId7"/>
              </a:rPr>
              <a:t>https://weintraubcenter.dentistry.ucla.edu/ogawa-lab-team-surface</a:t>
            </a:r>
            <a:endParaRPr kumimoji="0" lang="en-US" sz="77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明朝" pitchFamily="18" charset="-128"/>
              <a:cs typeface="+mn-cs"/>
            </a:endParaRPr>
          </a:p>
          <a:p>
            <a:pPr marL="0" marR="0" lvl="0" indent="0" algn="l" defTabSz="541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明朝" pitchFamily="18" charset="-128"/>
              <a:cs typeface="+mn-cs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EF5507E1-2AF4-FA0F-93F4-0FD871649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156" y="5940333"/>
            <a:ext cx="3275691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Takahiro Ogawa, DDS, PhD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08DF4197-A1C7-EDF2-9F99-8EAE9AB86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77" y="6098958"/>
            <a:ext cx="2789463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UCLA TEAM SURFACE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4DCACE4-D986-A9F6-21EA-A43CF03F6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00" y="4334283"/>
            <a:ext cx="1603828" cy="161639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6B2FEC6-D132-1EB4-01E6-2C0432F90A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8668" y="4198030"/>
            <a:ext cx="1637771" cy="1629274"/>
          </a:xfrm>
          <a:prstGeom prst="rect">
            <a:avLst/>
          </a:prstGeom>
        </p:spPr>
      </p:pic>
      <p:sp>
        <p:nvSpPr>
          <p:cNvPr id="18" name="Text Box 4">
            <a:extLst>
              <a:ext uri="{FF2B5EF4-FFF2-40B4-BE49-F238E27FC236}">
                <a16:creationId xmlns:a16="http://schemas.microsoft.com/office/drawing/2014/main" id="{20A1F18F-3BF4-5474-46C5-3571902F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156" y="6192412"/>
            <a:ext cx="3275691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Professor, UCLA School of Dentistry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9BCD2FA-0387-7943-19B2-9A85A6902ACB}"/>
              </a:ext>
            </a:extLst>
          </p:cNvPr>
          <p:cNvSpPr/>
          <p:nvPr/>
        </p:nvSpPr>
        <p:spPr>
          <a:xfrm>
            <a:off x="4759156" y="3863449"/>
            <a:ext cx="2585964" cy="32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541873">
              <a:defRPr/>
            </a:pPr>
            <a:r>
              <a:rPr lang="en-US" sz="770" dirty="0">
                <a:solidFill>
                  <a:srgbClr val="0070C0"/>
                </a:solidFill>
                <a:ea typeface="ＭＳ Ｐ明朝" pitchFamily="18" charset="-128"/>
                <a:hlinkClick r:id="rId10"/>
              </a:rPr>
              <a:t>https://weintraubcenter.dentistry.ucla.edu/takahiro-ogawa</a:t>
            </a:r>
            <a:endParaRPr lang="en-US" sz="770" dirty="0">
              <a:solidFill>
                <a:srgbClr val="0070C0"/>
              </a:solidFill>
              <a:ea typeface="ＭＳ Ｐ明朝" pitchFamily="18" charset="-128"/>
            </a:endParaRPr>
          </a:p>
          <a:p>
            <a:pPr lvl="0" defTabSz="541873">
              <a:defRPr/>
            </a:pPr>
            <a:endParaRPr kumimoji="0" lang="en-US" sz="77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明朝" pitchFamily="18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FE5EE48-EC6C-6478-141D-D2AD75F8B6A5}"/>
              </a:ext>
            </a:extLst>
          </p:cNvPr>
          <p:cNvSpPr/>
          <p:nvPr/>
        </p:nvSpPr>
        <p:spPr>
          <a:xfrm>
            <a:off x="4915910" y="3998433"/>
            <a:ext cx="2188420" cy="32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541873">
              <a:defRPr/>
            </a:pPr>
            <a:r>
              <a:rPr lang="en-US" sz="770" dirty="0">
                <a:solidFill>
                  <a:srgbClr val="0070C0"/>
                </a:solidFill>
                <a:ea typeface="ＭＳ Ｐ明朝" pitchFamily="18" charset="-128"/>
                <a:hlinkClick r:id="rId11"/>
              </a:rPr>
              <a:t>https://dentistry.ucla.edu/profile/ogawa-takahiro</a:t>
            </a:r>
            <a:endParaRPr lang="en-US" sz="770" dirty="0">
              <a:solidFill>
                <a:srgbClr val="0070C0"/>
              </a:solidFill>
              <a:ea typeface="ＭＳ Ｐ明朝" pitchFamily="18" charset="-128"/>
            </a:endParaRPr>
          </a:p>
          <a:p>
            <a:pPr lvl="0" defTabSz="541873">
              <a:defRPr/>
            </a:pPr>
            <a:endParaRPr kumimoji="0" lang="en-US" sz="77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明朝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92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6A9F50A7-3F65-384F-3953-F99B4A546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339" y="640666"/>
            <a:ext cx="965051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A simple, reasonable idea.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D7620AB-D547-785C-A2A9-1946A7524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338" y="1135919"/>
            <a:ext cx="965051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i="1" dirty="0">
                <a:solidFill>
                  <a:prstClr val="white"/>
                </a:solidFill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Bring back titanium surfaces as they are meant to be.</a:t>
            </a:r>
            <a:endParaRPr kumimoji="0" lang="en-US" altLang="ja-JP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8B5BE39-6994-CE6A-62D8-B7E89D000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111" y="2829281"/>
            <a:ext cx="9944432" cy="222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Times New Roman" pitchFamily="18" charset="0"/>
              </a:rPr>
              <a:t>Pellicle-free implants</a:t>
            </a:r>
          </a:p>
        </p:txBody>
      </p:sp>
    </p:spTree>
    <p:extLst>
      <p:ext uri="{BB962C8B-B14F-4D97-AF65-F5344CB8AC3E}">
        <p14:creationId xmlns:p14="http://schemas.microsoft.com/office/powerpoint/2010/main" val="1450177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7552E82-5361-4919-D006-DFF5E5D9A4D5}"/>
              </a:ext>
            </a:extLst>
          </p:cNvPr>
          <p:cNvSpPr/>
          <p:nvPr/>
        </p:nvSpPr>
        <p:spPr>
          <a:xfrm>
            <a:off x="0" y="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2000"/>
                </a:schemeClr>
              </a:gs>
              <a:gs pos="50000">
                <a:schemeClr val="accent1">
                  <a:shade val="67500"/>
                  <a:satMod val="115000"/>
                  <a:alpha val="32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EDB3638B-4454-BA56-784E-EEC9E526C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96" y="45580"/>
            <a:ext cx="10129489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UV treatment restores bio-compromised titanium.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CBE9900-BE64-9D09-4D63-BE3CE028F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893" y="803619"/>
            <a:ext cx="11808098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G丸ｺﾞｼｯｸM-PRO" pitchFamily="50" charset="-128"/>
                <a:cs typeface="Times New Roman" pitchFamily="18" charset="0"/>
              </a:rPr>
              <a:t>1. UV decarbonizes titanium surfaces and removes the implant pellicle.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D6039C0-9A85-1DE5-729E-99641A00E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217" y="6032533"/>
            <a:ext cx="912468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Day 0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5233D88-5FF3-7411-77D3-689275EF5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251" y="6032533"/>
            <a:ext cx="851749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Day 3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4F78192-4764-0F5C-9F8F-58D894D27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991" y="6032533"/>
            <a:ext cx="1171059" cy="25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Week 2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06AE8AA-9090-D8B3-9A9E-BE7B4E4D6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889" y="6032533"/>
            <a:ext cx="1171059" cy="25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Week 4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3BE8810A-ECED-D819-6D8F-119533CDE47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06902" y="2950703"/>
            <a:ext cx="4088198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Surface carbon (%)</a:t>
            </a:r>
          </a:p>
        </p:txBody>
      </p:sp>
      <p:graphicFrame>
        <p:nvGraphicFramePr>
          <p:cNvPr id="10" name="グラフ 9">
            <a:extLst>
              <a:ext uri="{FF2B5EF4-FFF2-40B4-BE49-F238E27FC236}">
                <a16:creationId xmlns:a16="http://schemas.microsoft.com/office/drawing/2014/main" id="{11C446D8-89DE-64D4-612B-999871AC5286}"/>
              </a:ext>
            </a:extLst>
          </p:cNvPr>
          <p:cNvGraphicFramePr>
            <a:graphicFrameLocks/>
          </p:cNvGraphicFramePr>
          <p:nvPr/>
        </p:nvGraphicFramePr>
        <p:xfrm>
          <a:off x="2413908" y="1287604"/>
          <a:ext cx="7943850" cy="486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6" descr="Sphere png images | PNGEgg">
            <a:extLst>
              <a:ext uri="{FF2B5EF4-FFF2-40B4-BE49-F238E27FC236}">
                <a16:creationId xmlns:a16="http://schemas.microsoft.com/office/drawing/2014/main" id="{0876C0A7-1975-99D5-2218-118EAB73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396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17" y="4250277"/>
            <a:ext cx="424262" cy="43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phere png images | PNGEgg">
            <a:extLst>
              <a:ext uri="{FF2B5EF4-FFF2-40B4-BE49-F238E27FC236}">
                <a16:creationId xmlns:a16="http://schemas.microsoft.com/office/drawing/2014/main" id="{DAE7A28E-673E-BD6B-C9F2-1D5D5F604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396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21" y="4746655"/>
            <a:ext cx="369066" cy="38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phere png images | PNGEgg">
            <a:extLst>
              <a:ext uri="{FF2B5EF4-FFF2-40B4-BE49-F238E27FC236}">
                <a16:creationId xmlns:a16="http://schemas.microsoft.com/office/drawing/2014/main" id="{A0C142D9-AD18-C857-A6A3-3286ACD0E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396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42" y="2599918"/>
            <a:ext cx="552922" cy="57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phere png images | PNGEgg">
            <a:extLst>
              <a:ext uri="{FF2B5EF4-FFF2-40B4-BE49-F238E27FC236}">
                <a16:creationId xmlns:a16="http://schemas.microsoft.com/office/drawing/2014/main" id="{5394ADDD-0012-F3BE-545C-7449B62E1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396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07" y="1587550"/>
            <a:ext cx="720054" cy="7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71458B63-B749-AD62-B1F8-8238CBCDF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712" y="6032533"/>
            <a:ext cx="1171059" cy="25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UV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978DB8D-B653-DC90-8554-333D1D2FA7DD}"/>
              </a:ext>
            </a:extLst>
          </p:cNvPr>
          <p:cNvGrpSpPr/>
          <p:nvPr/>
        </p:nvGrpSpPr>
        <p:grpSpPr>
          <a:xfrm>
            <a:off x="8807137" y="4746655"/>
            <a:ext cx="496998" cy="380517"/>
            <a:chOff x="9438509" y="4616029"/>
            <a:chExt cx="496998" cy="380517"/>
          </a:xfrm>
        </p:grpSpPr>
        <p:pic>
          <p:nvPicPr>
            <p:cNvPr id="17" name="Picture 6" descr="Sphere png images | PNGEgg">
              <a:extLst>
                <a:ext uri="{FF2B5EF4-FFF2-40B4-BE49-F238E27FC236}">
                  <a16:creationId xmlns:a16="http://schemas.microsoft.com/office/drawing/2014/main" id="{637500E2-0351-AD5F-A4F3-23FB73364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14" b="9396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2071" y="4616029"/>
              <a:ext cx="369066" cy="38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4">
              <a:extLst>
                <a:ext uri="{FF2B5EF4-FFF2-40B4-BE49-F238E27FC236}">
                  <a16:creationId xmlns:a16="http://schemas.microsoft.com/office/drawing/2014/main" id="{BCA1D7E9-8802-F397-1628-5EFE37812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8509" y="4727711"/>
              <a:ext cx="496998" cy="250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14</a:t>
              </a:r>
            </a:p>
          </p:txBody>
        </p:sp>
      </p:grpSp>
      <p:sp>
        <p:nvSpPr>
          <p:cNvPr id="19" name="Text Box 4">
            <a:extLst>
              <a:ext uri="{FF2B5EF4-FFF2-40B4-BE49-F238E27FC236}">
                <a16:creationId xmlns:a16="http://schemas.microsoft.com/office/drawing/2014/main" id="{FB0F475A-54D5-423E-D6F5-B2A3262F6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787" y="4858337"/>
            <a:ext cx="496998" cy="25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95AA9AC9-31C6-D5CF-B581-AAF035FA3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3263" y="1874275"/>
            <a:ext cx="496998" cy="25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E971B122-7E1C-B066-DB2D-5DA07AA94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101" y="4395206"/>
            <a:ext cx="496998" cy="25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EBBE290C-156B-2E31-336E-2260B8B8C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201" y="2804023"/>
            <a:ext cx="496998" cy="25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226CF97F-E608-24B2-B56B-DAB46AB88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814" y="6441951"/>
            <a:ext cx="2990052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Age of titanium</a:t>
            </a:r>
          </a:p>
        </p:txBody>
      </p:sp>
    </p:spTree>
    <p:extLst>
      <p:ext uri="{BB962C8B-B14F-4D97-AF65-F5344CB8AC3E}">
        <p14:creationId xmlns:p14="http://schemas.microsoft.com/office/powerpoint/2010/main" val="263301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7D09D98-87FA-1BA9-B12C-EAFD652D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95" y="295586"/>
            <a:ext cx="10576009" cy="8464809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21C0A7-B147-27A9-4455-A0F0784FB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6988144" y="2714982"/>
            <a:ext cx="1052505" cy="103341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9A871B7-1639-2F6A-8C4D-3449BF926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6562442" y="3262756"/>
            <a:ext cx="962214" cy="10309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4789AF-13B3-3942-5C41-093ED94E1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5793798" y="2670747"/>
            <a:ext cx="1052505" cy="103341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464971B-97C3-4A46-A1CC-59D8317D9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2691463" y="2992510"/>
            <a:ext cx="962214" cy="103092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CF0750E-3824-029B-D3DF-83DE13B38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6988144" y="4027714"/>
            <a:ext cx="1052505" cy="103341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728C2BA-852B-CCF4-9731-C0CDDC5D7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6562442" y="4575488"/>
            <a:ext cx="962214" cy="103092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9C5CEE6-2CA7-FB06-1009-FA3312207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5793798" y="4027714"/>
            <a:ext cx="1052505" cy="103341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1AD78B6-9E9D-FA28-3857-98F7B1FF7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5368096" y="4575488"/>
            <a:ext cx="962214" cy="103092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4FAF8B0-8789-DED3-E250-4EC262AAA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4386601" y="3511006"/>
            <a:ext cx="1384093" cy="13589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23F8F07-6290-54FE-E93E-CAD752953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3960899" y="4058780"/>
            <a:ext cx="1265356" cy="135571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407DDAB-4AD8-47CA-0FC5-E1F09C42EE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3192255" y="3511006"/>
            <a:ext cx="1384093" cy="13589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0886B8-E806-1E63-4CF0-85198B1B8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2766553" y="4058780"/>
            <a:ext cx="1265356" cy="135571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E2851B8-0E69-078D-CC31-967786BA8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8650778" y="2714982"/>
            <a:ext cx="1374965" cy="135002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BD8F6A4-FFB8-DB55-6E9C-8670D7E8F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8225075" y="3262756"/>
            <a:ext cx="1257011" cy="134677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9D9302C-AC81-EC58-F2B3-B9C24DAF2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8160306" y="4385251"/>
            <a:ext cx="1052505" cy="103341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AE4213D-D00C-201D-8338-1C0E53FE7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7734604" y="4933025"/>
            <a:ext cx="962214" cy="103092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47A77ED-B7FA-E242-6274-8FC659AC8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8160306" y="5697983"/>
            <a:ext cx="1052505" cy="103341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8E9BD5F-902C-92DE-E88B-1C32F37CF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7734604" y="6245757"/>
            <a:ext cx="962214" cy="103092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85A5874-357F-DE77-7643-8CB123155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9822940" y="4385251"/>
            <a:ext cx="1374965" cy="135002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6145AB2-5354-44AF-168F-A8A6FB064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9397237" y="4933025"/>
            <a:ext cx="1257011" cy="134677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D4722A7-D4ED-EBDB-02AD-C63ED46FE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5368096" y="5201589"/>
            <a:ext cx="962214" cy="103092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819BC90-8DE4-3B32-924E-B4926EFCE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4386601" y="5449839"/>
            <a:ext cx="1384093" cy="135898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F79F34C-AD26-14A7-9F2A-9390972E7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3192255" y="5449839"/>
            <a:ext cx="1384093" cy="135898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7A7C853-695D-2C18-2A7F-B0820C051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1875349" y="2480083"/>
            <a:ext cx="1052505" cy="103341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2FFFA1B-085C-5DF5-4854-7462B1D47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1449647" y="3027857"/>
            <a:ext cx="962214" cy="103092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05D249B-2173-2F2B-477A-9BE99D732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2937214" y="1772580"/>
            <a:ext cx="1052505" cy="103341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4D3B8338-74CB-511E-32CD-6900CEFB9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882039" y="4206707"/>
            <a:ext cx="1052505" cy="103341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4CB8610-5A8F-111F-BE22-FA66026B0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882039" y="5519439"/>
            <a:ext cx="1052505" cy="103341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3281BF68-843B-85F8-0827-B2ABA6EAF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2109052" y="5867904"/>
            <a:ext cx="1052505" cy="103341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133F188F-12CC-1D14-E634-ACF4ED569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1527481" y="4997302"/>
            <a:ext cx="962214" cy="103092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62AF3A1D-95A5-C72E-AB45-D270B796F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10977332" y="5534766"/>
            <a:ext cx="942794" cy="925694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A4FB292F-2E23-F2D9-10F2-7101BAC1C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10533092" y="6082030"/>
            <a:ext cx="861914" cy="92346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1739F60C-2040-A706-3FF7-0067F3DD2B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72840" y="6028225"/>
            <a:ext cx="1045789" cy="1026818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1689C5DE-BF62-1E19-1839-94C568AD7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813083" y="6252337"/>
            <a:ext cx="956074" cy="1024343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31C603EF-36CE-5AE1-FBAA-F8472552F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7050844" y="5447240"/>
            <a:ext cx="1052505" cy="103341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99DBB6A6-03BC-0ECC-63FE-CB16CB281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6625142" y="5995014"/>
            <a:ext cx="962214" cy="1030923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9F8750E0-02C8-2E9C-C35C-92D8EE9AF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10011266" y="3192149"/>
            <a:ext cx="1052505" cy="1033415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51591F43-C090-079A-B498-9ED6CE29E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9585564" y="3739923"/>
            <a:ext cx="962214" cy="1030923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E7A04CE3-DDB4-30EA-13F6-312A8CCCE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8379543" y="2098335"/>
            <a:ext cx="962214" cy="1030923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8EA7AD56-DAB2-239B-7CFA-2AABE3DBE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3135154" y="1956427"/>
            <a:ext cx="1052505" cy="103341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2DC228F9-63EE-626D-7B3B-42D7DBB79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9120734" y="6090590"/>
            <a:ext cx="962214" cy="1030923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A36F4388-FD0A-5CB6-7226-98B20ECB5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3954430" y="2289288"/>
            <a:ext cx="962214" cy="1030923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58241079-12F8-06FC-1F89-66C856371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4189798" y="2651710"/>
            <a:ext cx="1052505" cy="1033415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C70F3D2-4D4C-AD53-DE31-699A0A3B5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6562442" y="2053586"/>
            <a:ext cx="962214" cy="1030923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AB67B539-13F2-226A-46E5-552CD897A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5583588" y="1875339"/>
            <a:ext cx="1052505" cy="1033415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F85A5932-C3D9-2202-02F0-00ECB8234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7368730" y="1450848"/>
            <a:ext cx="1384093" cy="1358989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A80CCCF8-6847-D59D-7D65-66F8901E4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4780625" y="1756153"/>
            <a:ext cx="962214" cy="1030923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2B4C7E07-9E3C-98BF-9036-67EAE685A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9239191" y="1999477"/>
            <a:ext cx="962214" cy="1030923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0E3E0EB2-01CA-3536-3E7D-1D2257B6D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9499489" y="6285680"/>
            <a:ext cx="1052505" cy="1033415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EDF12467-538B-D668-470B-F89C1DA42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36" t="1129" b="75999"/>
          <a:stretch/>
        </p:blipFill>
        <p:spPr>
          <a:xfrm>
            <a:off x="2223637" y="1792745"/>
            <a:ext cx="962214" cy="1030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06A8C6E5-1302-3614-F747-1A1DF787F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5" t="25508" b="51564"/>
          <a:stretch/>
        </p:blipFill>
        <p:spPr>
          <a:xfrm>
            <a:off x="2064806" y="3748397"/>
            <a:ext cx="1052505" cy="1033415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C9366D3-DA96-E8BA-8BDB-3759ABA44A0C}"/>
              </a:ext>
            </a:extLst>
          </p:cNvPr>
          <p:cNvSpPr txBox="1"/>
          <p:nvPr/>
        </p:nvSpPr>
        <p:spPr>
          <a:xfrm>
            <a:off x="274284" y="456262"/>
            <a:ext cx="3312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E9C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 aging (Carbonization)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DE9C3C">
                  <a:lumMod val="60000"/>
                  <a:lumOff val="4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B3E7C0C-E885-8CC8-1DFF-599160FC6B84}"/>
              </a:ext>
            </a:extLst>
          </p:cNvPr>
          <p:cNvSpPr txBox="1"/>
          <p:nvPr/>
        </p:nvSpPr>
        <p:spPr>
          <a:xfrm>
            <a:off x="263218" y="329958"/>
            <a:ext cx="3791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 (Decarbonization)</a:t>
            </a:r>
          </a:p>
        </p:txBody>
      </p:sp>
      <p:sp>
        <p:nvSpPr>
          <p:cNvPr id="56" name="台形 55">
            <a:extLst>
              <a:ext uri="{FF2B5EF4-FFF2-40B4-BE49-F238E27FC236}">
                <a16:creationId xmlns:a16="http://schemas.microsoft.com/office/drawing/2014/main" id="{9972CA90-E3AB-502F-27DF-592CF2E148EE}"/>
              </a:ext>
            </a:extLst>
          </p:cNvPr>
          <p:cNvSpPr/>
          <p:nvPr/>
        </p:nvSpPr>
        <p:spPr>
          <a:xfrm>
            <a:off x="-465992" y="1617878"/>
            <a:ext cx="13126915" cy="5618898"/>
          </a:xfrm>
          <a:prstGeom prst="trapezoid">
            <a:avLst>
              <a:gd name="adj" fmla="val 47127"/>
            </a:avLst>
          </a:prstGeom>
          <a:gradFill>
            <a:gsLst>
              <a:gs pos="12000">
                <a:srgbClr val="29AF8C">
                  <a:lumMod val="5000"/>
                  <a:lumOff val="95000"/>
                  <a:alpha val="33000"/>
                </a:srgbClr>
              </a:gs>
              <a:gs pos="52000">
                <a:srgbClr val="29AF8C">
                  <a:lumMod val="45000"/>
                  <a:lumOff val="55000"/>
                  <a:alpha val="61000"/>
                </a:srgbClr>
              </a:gs>
              <a:gs pos="82000">
                <a:srgbClr val="29AF8C">
                  <a:lumMod val="45000"/>
                  <a:lumOff val="55000"/>
                  <a:alpha val="39000"/>
                </a:srgbClr>
              </a:gs>
              <a:gs pos="100000">
                <a:srgbClr val="29AF8C">
                  <a:lumMod val="30000"/>
                  <a:lumOff val="70000"/>
                  <a:alpha val="57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67B0B3E-2692-94D5-1F4B-558954BBB792}"/>
              </a:ext>
            </a:extLst>
          </p:cNvPr>
          <p:cNvSpPr txBox="1"/>
          <p:nvPr/>
        </p:nvSpPr>
        <p:spPr>
          <a:xfrm>
            <a:off x="263218" y="337157"/>
            <a:ext cx="5979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Pellicle-free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implant surface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7C945985-BC12-366F-1C48-91A81DECEA5C}"/>
              </a:ext>
            </a:extLst>
          </p:cNvPr>
          <p:cNvSpPr/>
          <p:nvPr/>
        </p:nvSpPr>
        <p:spPr>
          <a:xfrm>
            <a:off x="-32658" y="6473623"/>
            <a:ext cx="4245725" cy="346546"/>
          </a:xfrm>
          <a:prstGeom prst="rect">
            <a:avLst/>
          </a:prstGeom>
          <a:noFill/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The Next Gen Implant Dentistry with VUV</a:t>
            </a: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5E809966-8D7C-1FBC-BB5D-BDA466CFD5C9}"/>
              </a:ext>
            </a:extLst>
          </p:cNvPr>
          <p:cNvSpPr/>
          <p:nvPr/>
        </p:nvSpPr>
        <p:spPr>
          <a:xfrm>
            <a:off x="10653485" y="6503411"/>
            <a:ext cx="1615677" cy="346546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Tak Ogawa</a:t>
            </a:r>
          </a:p>
        </p:txBody>
      </p:sp>
      <p:pic>
        <p:nvPicPr>
          <p:cNvPr id="60" name="図 59">
            <a:extLst>
              <a:ext uri="{FF2B5EF4-FFF2-40B4-BE49-F238E27FC236}">
                <a16:creationId xmlns:a16="http://schemas.microsoft.com/office/drawing/2014/main" id="{EDADD131-D8C3-6568-B66D-EAC6ADA4D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57"/>
          <a:stretch/>
        </p:blipFill>
        <p:spPr>
          <a:xfrm>
            <a:off x="11649158" y="6585856"/>
            <a:ext cx="380515" cy="1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5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6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6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6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6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6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6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6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6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6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6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6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6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6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6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6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6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6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6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6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6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6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6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6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6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6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6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6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6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6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6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6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6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6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6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6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6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6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6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6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6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6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6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6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6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6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6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6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6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6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6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6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6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6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6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6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6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6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6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6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6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6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6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6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6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6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6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6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6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6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6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6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6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6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6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6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6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6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6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6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6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6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6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6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6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6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6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6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6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6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6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6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6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250"/>
                            </p:stCondLst>
                            <p:childTnLst>
                              <p:par>
                                <p:cTn id="2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3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3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3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9500"/>
                            </p:stCondLst>
                            <p:childTnLst>
                              <p:par>
                                <p:cTn id="2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2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3" dur="2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250"/>
                            </p:stCondLst>
                            <p:childTnLst>
                              <p:par>
                                <p:cTn id="2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250"/>
                            </p:stCondLst>
                            <p:childTnLst>
                              <p:par>
                                <p:cTn id="28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500"/>
                            </p:stCondLst>
                            <p:childTnLst>
                              <p:par>
                                <p:cTn id="2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28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28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28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29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29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29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29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29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0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0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0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0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0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1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1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1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1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2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2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2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2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3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3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3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3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3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41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43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45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4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4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5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53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55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5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59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61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6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6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67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69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71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7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75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77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79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81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8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5 -0.05139 -0.0026 -0.22477 -0.00403 -0.30555 C -0.00481 -0.35231 -0.00586 -0.3993 -0.00664 -0.44606 C -0.00625 -0.48819 -0.00638 -0.53032 -0.00533 -0.57222 C -0.00507 -0.58356 -0.00299 -0.59468 -0.0026 -0.60625 C -0.00169 -0.63843 -0.00169 -0.67083 -0.0013 -0.70301 C -0.00169 -0.76296 -0.00195 -0.82268 -0.0026 -0.88241 C -0.00312 -0.92546 -0.00573 -1.01551 -0.00664 -1.05185 C -0.00625 -1.11088 -0.00651 -1.16991 -0.00533 -1.22893 C -0.0052 -1.23634 -0.00364 -1.24352 -0.0026 -1.25069 C -0.00117 -1.26227 0.00079 -1.27268 0.00144 -1.28472 C 0.00196 -1.29444 0.00144 -1.30417 0.00144 -1.31389 L 0.00144 -1.31389 " pathEditMode="relative" ptsTypes="AAAAAAAAAAAAAA">
                                      <p:cBhvr>
                                        <p:cTn id="385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3" dur="3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5" grpId="0"/>
      <p:bldP spid="55" grpId="1"/>
      <p:bldP spid="56" grpId="0" animBg="1"/>
      <p:bldP spid="56" grpId="1" animBg="1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EB30EE1-282D-6DC4-8AE0-376C8CE45317}"/>
              </a:ext>
            </a:extLst>
          </p:cNvPr>
          <p:cNvSpPr/>
          <p:nvPr/>
        </p:nvSpPr>
        <p:spPr>
          <a:xfrm>
            <a:off x="0" y="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2000"/>
                </a:schemeClr>
              </a:gs>
              <a:gs pos="50000">
                <a:schemeClr val="accent1">
                  <a:shade val="67500"/>
                  <a:satMod val="115000"/>
                  <a:alpha val="32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ABCF2FCC-F87C-91D9-3E0C-5118CEC3E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96" y="45580"/>
            <a:ext cx="10129489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UV treatment restores bio-compromised titanium.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DF0B217-ADCE-CF1A-D17A-C13A5E220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902" y="857147"/>
            <a:ext cx="9229597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G丸ｺﾞｼｯｸM-PRO" pitchFamily="50" charset="-128"/>
                <a:cs typeface="Times New Roman" pitchFamily="18" charset="0"/>
              </a:rPr>
              <a:t>2. Hydrophilicity simply follows the pellicle removal.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5365B5-7CF1-BECA-EEEE-D5F3E561B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73" b="70052" l="34773" r="67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93" t="28634" r="29936" b="25112"/>
          <a:stretch/>
        </p:blipFill>
        <p:spPr bwMode="auto">
          <a:xfrm>
            <a:off x="1951533" y="1563884"/>
            <a:ext cx="3830320" cy="265123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20B3BFE-E01F-1926-AECD-977BC3A4C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6" t="40308" r="44486" b="44803"/>
          <a:stretch/>
        </p:blipFill>
        <p:spPr bwMode="auto">
          <a:xfrm>
            <a:off x="2577099" y="4172913"/>
            <a:ext cx="2682240" cy="2396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B3FB66-E104-340C-8E83-AC90152E1EA1}"/>
              </a:ext>
            </a:extLst>
          </p:cNvPr>
          <p:cNvSpPr/>
          <p:nvPr/>
        </p:nvSpPr>
        <p:spPr>
          <a:xfrm>
            <a:off x="2860506" y="1559902"/>
            <a:ext cx="198855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Osaka" charset="-128"/>
                <a:cs typeface="Arial" pitchFamily="34" charset="0"/>
              </a:rPr>
              <a:t>Before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58701073-1CB3-ACC6-AAF1-5C42E63CE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31" b="89488" l="14375" r="83229">
                        <a14:backgroundMark x1="18333" y1="68326" x2="18333" y2="68326"/>
                      </a14:backgroundRemoval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1130" r="11915" b="3641"/>
          <a:stretch/>
        </p:blipFill>
        <p:spPr bwMode="auto">
          <a:xfrm>
            <a:off x="6658168" y="1655372"/>
            <a:ext cx="3756097" cy="265123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B1C7984D-74FA-9111-7A73-90AD509DC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1" t="44728" r="46262" b="35956"/>
          <a:stretch/>
        </p:blipFill>
        <p:spPr bwMode="auto">
          <a:xfrm>
            <a:off x="7169237" y="4197851"/>
            <a:ext cx="2783840" cy="2396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F647D1C-4174-9D8A-CF11-2D52ED6C61ED}"/>
              </a:ext>
            </a:extLst>
          </p:cNvPr>
          <p:cNvSpPr/>
          <p:nvPr/>
        </p:nvSpPr>
        <p:spPr>
          <a:xfrm>
            <a:off x="7526540" y="1532438"/>
            <a:ext cx="198855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Osaka" charset="-128"/>
                <a:cs typeface="Arial" pitchFamily="34" charset="0"/>
              </a:rPr>
              <a:t>After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E1CF74FD-B1E5-84A1-75AD-4A6626C2C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086" y="4247188"/>
            <a:ext cx="2602064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丸ｺﾞｼｯｸM-PRO" pitchFamily="50" charset="-128"/>
                <a:cs typeface="+mn-cs"/>
              </a:rPr>
              <a:t>Hydrophilic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G丸ｺﾞｼｯｸM-PRO" pitchFamily="50" charset="-128"/>
              <a:cs typeface="+mn-cs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532BB478-258E-4C60-BD2A-DAB958E37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127" y="4118093"/>
            <a:ext cx="2599646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丸ｺﾞｼｯｸM-PRO" pitchFamily="50" charset="-128"/>
                <a:cs typeface="+mn-cs"/>
              </a:rPr>
              <a:t>Hydrophobic</a:t>
            </a:r>
          </a:p>
        </p:txBody>
      </p:sp>
    </p:spTree>
    <p:extLst>
      <p:ext uri="{BB962C8B-B14F-4D97-AF65-F5344CB8AC3E}">
        <p14:creationId xmlns:p14="http://schemas.microsoft.com/office/powerpoint/2010/main" val="222540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D0887C1-B530-E6DA-6E03-F00D95347EBF}"/>
              </a:ext>
            </a:extLst>
          </p:cNvPr>
          <p:cNvSpPr/>
          <p:nvPr/>
        </p:nvSpPr>
        <p:spPr>
          <a:xfrm>
            <a:off x="0" y="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2000"/>
                </a:schemeClr>
              </a:gs>
              <a:gs pos="50000">
                <a:schemeClr val="accent1">
                  <a:shade val="67500"/>
                  <a:satMod val="115000"/>
                  <a:alpha val="32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D70EEBDB-2CCD-5624-80FE-C97E73AC1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96" y="45580"/>
            <a:ext cx="10129489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UV treatment restores bio-compromised titanium.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CF8E96-4139-3987-9CC7-8DA7E7B760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4"/>
          <a:stretch/>
        </p:blipFill>
        <p:spPr>
          <a:xfrm>
            <a:off x="397573" y="917160"/>
            <a:ext cx="3022394" cy="2406356"/>
          </a:xfrm>
          <a:prstGeom prst="rect">
            <a:avLst/>
          </a:prstGeom>
          <a:ln w="28575">
            <a:noFill/>
          </a:ln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B554B28-CC04-5092-F6A1-268760D46E7B}"/>
              </a:ext>
            </a:extLst>
          </p:cNvPr>
          <p:cNvSpPr/>
          <p:nvPr/>
        </p:nvSpPr>
        <p:spPr>
          <a:xfrm>
            <a:off x="396996" y="917160"/>
            <a:ext cx="3022970" cy="2406356"/>
          </a:xfrm>
          <a:prstGeom prst="rect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CA3AE54-0ABA-FEE4-AAC2-D3C30357F6E6}"/>
              </a:ext>
            </a:extLst>
          </p:cNvPr>
          <p:cNvCxnSpPr>
            <a:cxnSpLocks/>
          </p:cNvCxnSpPr>
          <p:nvPr/>
        </p:nvCxnSpPr>
        <p:spPr>
          <a:xfrm>
            <a:off x="2728686" y="2952676"/>
            <a:ext cx="589681" cy="0"/>
          </a:xfrm>
          <a:prstGeom prst="line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7" name="Text Box 4">
            <a:extLst>
              <a:ext uri="{FF2B5EF4-FFF2-40B4-BE49-F238E27FC236}">
                <a16:creationId xmlns:a16="http://schemas.microsoft.com/office/drawing/2014/main" id="{3B0AD2C6-D4F5-CFA2-56F6-57276106F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888" y="2979036"/>
            <a:ext cx="687008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50 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HG丸ｺﾞｼｯｸM-PRO" pitchFamily="50" charset="-128"/>
                <a:cs typeface="Times New Roman" pitchFamily="18" charset="0"/>
              </a:rPr>
              <a:t>m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m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5222B5-555C-ADB8-2872-5AE218A7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0"/>
          <a:stretch/>
        </p:blipFill>
        <p:spPr>
          <a:xfrm>
            <a:off x="396996" y="3754955"/>
            <a:ext cx="3004900" cy="2406356"/>
          </a:xfrm>
          <a:prstGeom prst="rect">
            <a:avLst/>
          </a:prstGeom>
          <a:ln w="28575">
            <a:noFill/>
          </a:ln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696BE4C1-4BF6-122F-B760-67D98CF78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66" y="6161311"/>
            <a:ext cx="2654216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1pPr>
            <a:lvl2pPr marL="742950" indent="-28575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2pPr>
            <a:lvl3pPr marL="11430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3pPr>
            <a:lvl4pPr marL="16002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4pPr>
            <a:lvl5pPr marL="20574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5pPr>
            <a:lvl6pPr marL="25146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6pPr>
            <a:lvl7pPr marL="29718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7pPr>
            <a:lvl8pPr marL="34290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8pPr>
            <a:lvl9pPr marL="38862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UV-treated implant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A4D601A1-FD59-3D7B-31D0-19DFA1A63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689" y="3312974"/>
            <a:ext cx="2553234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1pPr>
            <a:lvl2pPr marL="742950" indent="-28575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2pPr>
            <a:lvl3pPr marL="11430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3pPr>
            <a:lvl4pPr marL="16002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4pPr>
            <a:lvl5pPr marL="20574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5pPr>
            <a:lvl6pPr marL="25146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6pPr>
            <a:lvl7pPr marL="29718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7pPr>
            <a:lvl8pPr marL="34290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8pPr>
            <a:lvl9pPr marL="38862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Control implant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62E93B66-7C27-027D-3D8D-2C7B357DC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885" y="962818"/>
            <a:ext cx="7273065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UV treatment of titanium accomplishes: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2CA74AB7-903C-7ADE-882F-56A7385D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739" y="1509648"/>
            <a:ext cx="7649039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Near perfect bone-implant contact of 98.2%.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6B1DACA0-ADDD-5972-16B8-7E7AFE550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739" y="2034724"/>
            <a:ext cx="7649039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3-times faster osseointegration in early healing stage.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A7AE263A-DADA-3A65-3DEB-08E90DA2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739" y="2593001"/>
            <a:ext cx="7649039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5-time greater protein adsorption to implant surface.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81F1487-9FA1-6D87-6749-AE8BAD997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739" y="3184185"/>
            <a:ext cx="7649039" cy="83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3- to 4-time greater number of osteogenic cells attached to implant surface at the initial stage.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BD72CCBC-77FE-DB68-A157-5D88877C0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885" y="4512538"/>
            <a:ext cx="8377195" cy="176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UV treatment fully restores the compromised implants and even make them greater than the original new. This regeneration process is called UV-photofunctionalization or UV activation.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0C2CF5B-D748-9B38-8D7C-B0CBB07EF559}"/>
              </a:ext>
            </a:extLst>
          </p:cNvPr>
          <p:cNvSpPr/>
          <p:nvPr/>
        </p:nvSpPr>
        <p:spPr>
          <a:xfrm>
            <a:off x="396996" y="3754955"/>
            <a:ext cx="3022970" cy="2406356"/>
          </a:xfrm>
          <a:prstGeom prst="rect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223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68FD437-9596-A039-1CAE-7CBDCD3A3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58" t="5143" r="6636"/>
          <a:stretch/>
        </p:blipFill>
        <p:spPr>
          <a:xfrm>
            <a:off x="6669238" y="550410"/>
            <a:ext cx="6886211" cy="6262010"/>
          </a:xfrm>
          <a:prstGeom prst="rect">
            <a:avLst/>
          </a:prstGeom>
          <a:ln>
            <a:noFill/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4DF8DC-243A-3467-5ED2-00A261084CE3}"/>
              </a:ext>
            </a:extLst>
          </p:cNvPr>
          <p:cNvSpPr/>
          <p:nvPr/>
        </p:nvSpPr>
        <p:spPr>
          <a:xfrm>
            <a:off x="0" y="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2000"/>
                </a:schemeClr>
              </a:gs>
              <a:gs pos="50000">
                <a:schemeClr val="accent1">
                  <a:shade val="67500"/>
                  <a:satMod val="115000"/>
                  <a:alpha val="32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8F370B8-8CA8-1D56-0BBF-D4DC31989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530" y="45580"/>
            <a:ext cx="12448566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VUV technology makes photofunctionalization to happen in 1 minute.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E166BB-B189-4B58-5427-0663AFBEBC6B}"/>
              </a:ext>
            </a:extLst>
          </p:cNvPr>
          <p:cNvSpPr txBox="1"/>
          <p:nvPr/>
        </p:nvSpPr>
        <p:spPr>
          <a:xfrm>
            <a:off x="1299743" y="1194966"/>
            <a:ext cx="3777637" cy="564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明朝" pitchFamily="18" charset="-128"/>
                <a:cs typeface="Times New Roman" panose="02020603050405020304" pitchFamily="18" charset="0"/>
              </a:rPr>
              <a:t>Xenon excimer vacuum UV (VUV) 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C9411A8-9732-93C3-B902-4B40454E8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622" y="1821742"/>
            <a:ext cx="1923782" cy="192378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8AD28C-078C-7BBA-4C81-EF78FC63B801}"/>
              </a:ext>
            </a:extLst>
          </p:cNvPr>
          <p:cNvSpPr txBox="1"/>
          <p:nvPr/>
        </p:nvSpPr>
        <p:spPr>
          <a:xfrm>
            <a:off x="1483255" y="714290"/>
            <a:ext cx="3461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7C60C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明朝" pitchFamily="18" charset="-128"/>
                <a:cs typeface="+mn-cs"/>
              </a:rPr>
              <a:t>172 nm </a:t>
            </a:r>
            <a:r>
              <a:rPr kumimoji="1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C60C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ＭＳ Ｐ明朝" pitchFamily="18" charset="-128"/>
                <a:cs typeface="+mn-cs"/>
              </a:rPr>
              <a:t>wavelength</a:t>
            </a:r>
            <a:endParaRPr kumimoji="1" lang="en-US" sz="4000" b="1" i="1" u="none" strike="noStrike" kern="1200" cap="none" spc="0" normalizeH="0" baseline="0" noProof="0" dirty="0">
              <a:ln>
                <a:noFill/>
              </a:ln>
              <a:solidFill>
                <a:srgbClr val="7C60C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ＭＳ Ｐ明朝" pitchFamily="18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8CA179-C7CB-AE33-1E74-DCEAA1D60892}"/>
              </a:ext>
            </a:extLst>
          </p:cNvPr>
          <p:cNvSpPr txBox="1"/>
          <p:nvPr/>
        </p:nvSpPr>
        <p:spPr>
          <a:xfrm>
            <a:off x="220192" y="3975674"/>
            <a:ext cx="791143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DIO Implant and UCLA have co-developed the next-generation UV technology called VUV-powered activation. By exploiting a cutting-edge vacuum, UV (VUV) light with a 172 nm wavelength combined with an innovative synthetic quartz technology — dental implants can now be activated in just one minute, without unpacking the implant. 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87A2F65-D66F-5F53-0ED1-C006275CA508}"/>
              </a:ext>
            </a:extLst>
          </p:cNvPr>
          <p:cNvSpPr/>
          <p:nvPr/>
        </p:nvSpPr>
        <p:spPr>
          <a:xfrm>
            <a:off x="10653485" y="6503411"/>
            <a:ext cx="1615677" cy="346546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Tak Ogawa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E828582-C6C9-8BD4-424E-F91663EC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57"/>
          <a:stretch/>
        </p:blipFill>
        <p:spPr>
          <a:xfrm>
            <a:off x="11649158" y="6585856"/>
            <a:ext cx="380515" cy="1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83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C15058-D883-D0B2-2246-8CA2870DBA9C}"/>
              </a:ext>
            </a:extLst>
          </p:cNvPr>
          <p:cNvSpPr/>
          <p:nvPr/>
        </p:nvSpPr>
        <p:spPr>
          <a:xfrm>
            <a:off x="0" y="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2000"/>
                </a:schemeClr>
              </a:gs>
              <a:gs pos="50000">
                <a:schemeClr val="accent1">
                  <a:shade val="67500"/>
                  <a:satMod val="115000"/>
                  <a:alpha val="32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A0C02CF-5A2C-C8E3-8DBD-EC807AB47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530" y="45580"/>
            <a:ext cx="12448566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VUV technology makes photofunctionalization to happen in 1 minute.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DA1653C-7466-6D0A-9E40-BC28AC57D3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2" b="12614"/>
          <a:stretch/>
        </p:blipFill>
        <p:spPr>
          <a:xfrm>
            <a:off x="2350094" y="2129036"/>
            <a:ext cx="8362888" cy="34586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0FBAF3D-50BD-4B78-A2F1-2406D2893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119" y="963427"/>
            <a:ext cx="1335701" cy="1020345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92483F0-1229-3325-F2F6-296284A13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38"/>
          <a:stretch/>
        </p:blipFill>
        <p:spPr>
          <a:xfrm>
            <a:off x="7130438" y="962142"/>
            <a:ext cx="1335701" cy="1023605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B74847C-7A23-35EC-9F13-D02AA7B2F2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228" t="11102" r="3127"/>
          <a:stretch/>
        </p:blipFill>
        <p:spPr>
          <a:xfrm>
            <a:off x="8785934" y="954082"/>
            <a:ext cx="1393891" cy="1031666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72ABD62-086B-9F4F-C97D-8CAD90812F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964"/>
          <a:stretch/>
        </p:blipFill>
        <p:spPr>
          <a:xfrm>
            <a:off x="3701306" y="953209"/>
            <a:ext cx="1335702" cy="1032537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53D55C4E-E5B7-74D1-B805-533FEA54D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774" y="1622574"/>
            <a:ext cx="2795825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Decarbonizing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capability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EDBEE1A7-E895-1DFC-F27B-4E5FD618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24" y="5648274"/>
            <a:ext cx="10711583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VUV overwhelms other UV light sources and devices in decarbonizing capability.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The results of 1-minute decomposing of methylene blue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</a:t>
            </a:r>
            <a:r>
              <a:rPr kumimoji="0" lang="en-US" sz="2200" b="0" i="0" u="none" strike="noStrike" kern="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16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H</a:t>
            </a:r>
            <a:r>
              <a:rPr kumimoji="0" lang="en-US" sz="2200" b="0" i="0" u="none" strike="noStrike" kern="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18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ClN</a:t>
            </a:r>
            <a:r>
              <a:rPr kumimoji="0" lang="en-US" sz="2200" b="0" i="0" u="none" strike="noStrike" kern="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S</a:t>
            </a:r>
            <a:r>
              <a:rPr kumimoji="0" lang="en-US" altLang="ja-JP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) are shown.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6909A5F-AD3F-2C8A-375E-5E37809DB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940" y="1637523"/>
            <a:ext cx="715140" cy="34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UVC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8D683FD5-0331-FF40-C388-DEF93406C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122" y="1637523"/>
            <a:ext cx="111822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HUVC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2F30D516-C055-D716-FDCA-516F5899B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703" y="1637523"/>
            <a:ext cx="874005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PUV</a:t>
            </a:r>
            <a:endParaRPr kumimoji="0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D03C8557-F43F-D729-0521-549D4D41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1030" y="1637523"/>
            <a:ext cx="874005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VUV</a:t>
            </a:r>
          </a:p>
        </p:txBody>
      </p:sp>
    </p:spTree>
    <p:extLst>
      <p:ext uri="{BB962C8B-B14F-4D97-AF65-F5344CB8AC3E}">
        <p14:creationId xmlns:p14="http://schemas.microsoft.com/office/powerpoint/2010/main" val="11908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E75F107-FFBD-4B7F-2E41-B2C3B5743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  <a14:imgEffect>
                      <a14:brightnessContrast bright="14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9124D7-7DEB-93A8-A08C-90A683224500}"/>
              </a:ext>
            </a:extLst>
          </p:cNvPr>
          <p:cNvSpPr/>
          <p:nvPr/>
        </p:nvSpPr>
        <p:spPr>
          <a:xfrm>
            <a:off x="3565071" y="6010500"/>
            <a:ext cx="6204857" cy="669711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Perfection finally surfaced. </a:t>
            </a:r>
            <a:endParaRPr kumimoji="0" lang="en-US" altLang="ja-JP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E4836F7-584E-10B8-79D3-ADBD8F4040EF}"/>
              </a:ext>
            </a:extLst>
          </p:cNvPr>
          <p:cNvSpPr/>
          <p:nvPr/>
        </p:nvSpPr>
        <p:spPr>
          <a:xfrm>
            <a:off x="174165" y="116375"/>
            <a:ext cx="10957560" cy="1469930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The Dawn of a New N</a:t>
            </a:r>
            <a:r>
              <a:rPr kumimoji="0" lang="en-US" altLang="ja-JP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orm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The next generation i</a:t>
            </a:r>
            <a:r>
              <a:rPr kumimoji="0" lang="en-US" altLang="ja-JP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mplant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 dentistry </a:t>
            </a:r>
          </a:p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with VUV technology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A871B0-F7D0-BF24-2BE1-716E79E3E0F2}"/>
              </a:ext>
            </a:extLst>
          </p:cNvPr>
          <p:cNvSpPr/>
          <p:nvPr/>
        </p:nvSpPr>
        <p:spPr>
          <a:xfrm>
            <a:off x="8158847" y="2573885"/>
            <a:ext cx="2541811" cy="715877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VUV-activated,</a:t>
            </a:r>
            <a:r>
              <a:rPr kumimoji="0" lang="en-US" altLang="ja-JP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 pellicle-free implant</a:t>
            </a:r>
            <a:endParaRPr kumimoji="0" lang="en-US" altLang="ja-JP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1F5147-E0B3-F00C-AAD4-B70683B95299}"/>
              </a:ext>
            </a:extLst>
          </p:cNvPr>
          <p:cNvSpPr/>
          <p:nvPr/>
        </p:nvSpPr>
        <p:spPr>
          <a:xfrm>
            <a:off x="1725385" y="2573885"/>
            <a:ext cx="2541811" cy="715877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kern="0" noProof="0" dirty="0">
                <a:solidFill>
                  <a:prstClr val="white"/>
                </a:solidFill>
                <a:latin typeface="Palatino Linotype"/>
                <a:ea typeface="HGS明朝E"/>
              </a:rPr>
              <a:t>Bio-compromised,</a:t>
            </a:r>
          </a:p>
          <a:p>
            <a:pPr marL="0" marR="0" lvl="0" indent="0" algn="l" defTabSz="1755535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kern="0" dirty="0" err="1">
                <a:solidFill>
                  <a:prstClr val="white"/>
                </a:solidFill>
                <a:latin typeface="Palatino Linotype"/>
                <a:ea typeface="HGS明朝E"/>
              </a:rPr>
              <a:t>p</a:t>
            </a:r>
            <a:r>
              <a:rPr kumimoji="0" lang="en-US" altLang="ja-JP" b="1" i="0" u="none" strike="noStrike" kern="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ellicled</a:t>
            </a:r>
            <a:r>
              <a:rPr kumimoji="0" lang="en-US" altLang="ja-JP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 implant</a:t>
            </a:r>
            <a:endParaRPr kumimoji="0" lang="en-US" altLang="ja-JP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51E5AE4-518A-6988-74D4-401222B01283}"/>
              </a:ext>
            </a:extLst>
          </p:cNvPr>
          <p:cNvSpPr/>
          <p:nvPr/>
        </p:nvSpPr>
        <p:spPr>
          <a:xfrm>
            <a:off x="1648104" y="5248456"/>
            <a:ext cx="9270268" cy="715877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ctr" defTabSz="1755535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</a:rPr>
              <a:t>Blood and cells can see the pellicle</a:t>
            </a:r>
            <a:r>
              <a:rPr kumimoji="0" lang="en-US" altLang="ja-JP" sz="19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</a:rPr>
              <a:t> and react accordingly. </a:t>
            </a:r>
          </a:p>
          <a:p>
            <a:pPr marL="0" marR="0" lvl="0" indent="0" algn="ctr" defTabSz="1755535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900" b="1" kern="0" dirty="0">
                <a:solidFill>
                  <a:prstClr val="white"/>
                </a:solidFill>
                <a:latin typeface="Palatino Linotype"/>
                <a:ea typeface="HGS明朝E"/>
              </a:rPr>
              <a:t>It is only natural</a:t>
            </a:r>
            <a:r>
              <a:rPr kumimoji="0" lang="en-US" altLang="ja-JP" sz="19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</a:rPr>
              <a:t> we get rid of the pellicle.</a:t>
            </a:r>
            <a:endParaRPr kumimoji="0" lang="en-US" altLang="ja-JP" sz="1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/>
            </a:endParaRPr>
          </a:p>
        </p:txBody>
      </p:sp>
    </p:spTree>
    <p:extLst>
      <p:ext uri="{BB962C8B-B14F-4D97-AF65-F5344CB8AC3E}">
        <p14:creationId xmlns:p14="http://schemas.microsoft.com/office/powerpoint/2010/main" val="19278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3736221-F31F-D96F-4B12-61D50352E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9140" y="0"/>
            <a:ext cx="15221776" cy="784134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0D58129-00D0-9C36-35FB-5B27F4D2B645}"/>
              </a:ext>
            </a:extLst>
          </p:cNvPr>
          <p:cNvSpPr/>
          <p:nvPr/>
        </p:nvSpPr>
        <p:spPr>
          <a:xfrm>
            <a:off x="1531620" y="615275"/>
            <a:ext cx="10957560" cy="669711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A new norm of implant science</a:t>
            </a:r>
            <a:endParaRPr kumimoji="0" lang="en-US" altLang="ja-JP" sz="20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A01E4A8-D3EA-69E5-EEC0-FCAE6EC7026A}"/>
              </a:ext>
            </a:extLst>
          </p:cNvPr>
          <p:cNvSpPr/>
          <p:nvPr/>
        </p:nvSpPr>
        <p:spPr>
          <a:xfrm>
            <a:off x="1750899" y="3603023"/>
            <a:ext cx="5306034" cy="915932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Takahiro Ogawa, DDS, PhD</a:t>
            </a:r>
          </a:p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Professor</a:t>
            </a:r>
          </a:p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Prosthodontics and Weintraub Center</a:t>
            </a:r>
          </a:p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UCLA School of Dentistry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9CBB8D44-7EB1-8C21-8B47-AC2F0B8753A5}"/>
              </a:ext>
            </a:extLst>
          </p:cNvPr>
          <p:cNvSpPr/>
          <p:nvPr/>
        </p:nvSpPr>
        <p:spPr>
          <a:xfrm>
            <a:off x="6067869" y="5156326"/>
            <a:ext cx="370831" cy="370831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5A5E9B-0D64-186B-2B78-B04B9F914A1C}"/>
              </a:ext>
            </a:extLst>
          </p:cNvPr>
          <p:cNvSpPr txBox="1"/>
          <p:nvPr/>
        </p:nvSpPr>
        <p:spPr>
          <a:xfrm>
            <a:off x="6062465" y="515420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2600" b="0" i="0" u="none" strike="noStrike" kern="1200" cap="none" spc="0" normalizeH="0" baseline="-1600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D05C48E7-F2BB-4478-2169-A1443D44BACD}"/>
              </a:ext>
            </a:extLst>
          </p:cNvPr>
          <p:cNvSpPr/>
          <p:nvPr/>
        </p:nvSpPr>
        <p:spPr>
          <a:xfrm>
            <a:off x="6521243" y="5155701"/>
            <a:ext cx="623837" cy="378917"/>
          </a:xfrm>
          <a:prstGeom prst="ellipse">
            <a:avLst/>
          </a:prstGeom>
          <a:gradFill flip="none" rotWithShape="1">
            <a:gsLst>
              <a:gs pos="80000">
                <a:schemeClr val="accent6"/>
              </a:gs>
              <a:gs pos="24000">
                <a:schemeClr val="accent6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9C02F9-47F6-A609-040E-CD815C941807}"/>
              </a:ext>
            </a:extLst>
          </p:cNvPr>
          <p:cNvSpPr txBox="1"/>
          <p:nvPr/>
        </p:nvSpPr>
        <p:spPr>
          <a:xfrm>
            <a:off x="6445850" y="5154203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O(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</a:t>
            </a:r>
            <a:endParaRPr kumimoji="0" lang="en-US" sz="2600" b="0" i="0" u="none" strike="noStrike" kern="1200" cap="none" spc="0" normalizeH="0" baseline="-1600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B028289-422D-2703-D8FC-7B14B268FC1F}"/>
              </a:ext>
            </a:extLst>
          </p:cNvPr>
          <p:cNvSpPr/>
          <p:nvPr/>
        </p:nvSpPr>
        <p:spPr>
          <a:xfrm>
            <a:off x="5250387" y="5156326"/>
            <a:ext cx="370831" cy="370831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8D4F2B-EFC5-BBF8-5023-4E57F0229BAB}"/>
              </a:ext>
            </a:extLst>
          </p:cNvPr>
          <p:cNvSpPr txBox="1"/>
          <p:nvPr/>
        </p:nvSpPr>
        <p:spPr>
          <a:xfrm>
            <a:off x="5244983" y="515420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2600" b="0" i="0" u="none" strike="noStrike" kern="1200" cap="none" spc="0" normalizeH="0" baseline="-1600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D76CB0AD-DC5F-4814-9488-E7E4B3DF3B1A}"/>
              </a:ext>
            </a:extLst>
          </p:cNvPr>
          <p:cNvSpPr/>
          <p:nvPr/>
        </p:nvSpPr>
        <p:spPr>
          <a:xfrm>
            <a:off x="5676893" y="5284922"/>
            <a:ext cx="369007" cy="157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4B02546-ACF9-334E-29D8-0CBA9458A626}"/>
              </a:ext>
            </a:extLst>
          </p:cNvPr>
          <p:cNvSpPr txBox="1"/>
          <p:nvPr/>
        </p:nvSpPr>
        <p:spPr>
          <a:xfrm>
            <a:off x="6258639" y="5592807"/>
            <a:ext cx="1630756" cy="46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Singlet atomic oxygen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56ED8DC-6116-7A80-CBD3-26B7C4E7D845}"/>
              </a:ext>
            </a:extLst>
          </p:cNvPr>
          <p:cNvSpPr/>
          <p:nvPr/>
        </p:nvSpPr>
        <p:spPr>
          <a:xfrm>
            <a:off x="9867052" y="5387717"/>
            <a:ext cx="500322" cy="379591"/>
          </a:xfrm>
          <a:prstGeom prst="ellipse">
            <a:avLst/>
          </a:prstGeom>
          <a:gradFill flip="none" rotWithShape="1">
            <a:gsLst>
              <a:gs pos="80000">
                <a:schemeClr val="accent6"/>
              </a:gs>
              <a:gs pos="24000">
                <a:schemeClr val="accent6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矢印: 右カーブ 13">
            <a:extLst>
              <a:ext uri="{FF2B5EF4-FFF2-40B4-BE49-F238E27FC236}">
                <a16:creationId xmlns:a16="http://schemas.microsoft.com/office/drawing/2014/main" id="{F6FB4AF7-59E0-CCA1-5B75-75B99F05FBFA}"/>
              </a:ext>
            </a:extLst>
          </p:cNvPr>
          <p:cNvSpPr/>
          <p:nvPr/>
        </p:nvSpPr>
        <p:spPr>
          <a:xfrm rot="4060004" flipH="1" flipV="1">
            <a:off x="9127526" y="3071985"/>
            <a:ext cx="405894" cy="1208591"/>
          </a:xfrm>
          <a:prstGeom prst="curvedRightArrow">
            <a:avLst>
              <a:gd name="adj1" fmla="val 28318"/>
              <a:gd name="adj2" fmla="val 57623"/>
              <a:gd name="adj3" fmla="val 50234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52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C0A43C6B-E87A-874A-54C1-A5BB2151272C}"/>
              </a:ext>
            </a:extLst>
          </p:cNvPr>
          <p:cNvSpPr/>
          <p:nvPr/>
        </p:nvSpPr>
        <p:spPr>
          <a:xfrm>
            <a:off x="9431869" y="4626349"/>
            <a:ext cx="504754" cy="370831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2B1A517-790B-58CA-E1DB-1883FDF1603A}"/>
              </a:ext>
            </a:extLst>
          </p:cNvPr>
          <p:cNvSpPr txBox="1"/>
          <p:nvPr/>
        </p:nvSpPr>
        <p:spPr>
          <a:xfrm>
            <a:off x="9443613" y="4612516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-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1400" b="0" i="0" u="none" strike="noStrike" kern="1200" cap="none" spc="0" normalizeH="0" baseline="-28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-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en-US" sz="3600" b="0" i="0" u="none" strike="noStrike" kern="1200" cap="none" spc="0" normalizeH="0" baseline="-1600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D0FDB3B-FE09-41B8-C667-917058B8A0AF}"/>
              </a:ext>
            </a:extLst>
          </p:cNvPr>
          <p:cNvSpPr txBox="1"/>
          <p:nvPr/>
        </p:nvSpPr>
        <p:spPr>
          <a:xfrm>
            <a:off x="9855146" y="5439969"/>
            <a:ext cx="505267" cy="359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32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</a:t>
            </a:r>
            <a:endParaRPr kumimoji="0" lang="en-US" sz="2600" b="0" i="0" u="none" strike="noStrike" kern="1200" cap="none" spc="0" normalizeH="0" baseline="2600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矢印: 右カーブ 17">
            <a:extLst>
              <a:ext uri="{FF2B5EF4-FFF2-40B4-BE49-F238E27FC236}">
                <a16:creationId xmlns:a16="http://schemas.microsoft.com/office/drawing/2014/main" id="{9838064F-E5AD-AF04-02EA-8B237BA2CA62}"/>
              </a:ext>
            </a:extLst>
          </p:cNvPr>
          <p:cNvSpPr/>
          <p:nvPr/>
        </p:nvSpPr>
        <p:spPr>
          <a:xfrm rot="8945634" flipH="1" flipV="1">
            <a:off x="9209774" y="4847531"/>
            <a:ext cx="405894" cy="1065094"/>
          </a:xfrm>
          <a:prstGeom prst="curvedRightArrow">
            <a:avLst>
              <a:gd name="adj1" fmla="val 28318"/>
              <a:gd name="adj2" fmla="val 57623"/>
              <a:gd name="adj3" fmla="val 50234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52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矢印: ストライプ 18">
            <a:extLst>
              <a:ext uri="{FF2B5EF4-FFF2-40B4-BE49-F238E27FC236}">
                <a16:creationId xmlns:a16="http://schemas.microsoft.com/office/drawing/2014/main" id="{4E29ACF1-BD24-028B-CD7A-59DD8456703A}"/>
              </a:ext>
            </a:extLst>
          </p:cNvPr>
          <p:cNvSpPr/>
          <p:nvPr/>
        </p:nvSpPr>
        <p:spPr>
          <a:xfrm rot="3703941">
            <a:off x="8164758" y="4849034"/>
            <a:ext cx="456262" cy="290014"/>
          </a:xfrm>
          <a:prstGeom prst="stripedRightArrow">
            <a:avLst/>
          </a:prstGeom>
          <a:gradFill flip="none" rotWithShape="1">
            <a:gsLst>
              <a:gs pos="0">
                <a:srgbClr val="9900CC"/>
              </a:gs>
              <a:gs pos="54000">
                <a:srgbClr val="CC99FF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5FB5FEA8-70FC-FB46-C138-CAC320249389}"/>
              </a:ext>
            </a:extLst>
          </p:cNvPr>
          <p:cNvSpPr/>
          <p:nvPr/>
        </p:nvSpPr>
        <p:spPr>
          <a:xfrm>
            <a:off x="9050699" y="4031874"/>
            <a:ext cx="288867" cy="288867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9D4FB78-8342-38F9-0579-2E59009555D8}"/>
              </a:ext>
            </a:extLst>
          </p:cNvPr>
          <p:cNvSpPr txBox="1"/>
          <p:nvPr/>
        </p:nvSpPr>
        <p:spPr>
          <a:xfrm>
            <a:off x="9029835" y="3976536"/>
            <a:ext cx="373820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600" b="0" i="0" u="none" strike="noStrike" kern="1200" cap="none" spc="0" normalizeH="0" baseline="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E50DA2ED-EA7B-4470-D281-2F7E7B438B6A}"/>
              </a:ext>
            </a:extLst>
          </p:cNvPr>
          <p:cNvSpPr/>
          <p:nvPr/>
        </p:nvSpPr>
        <p:spPr>
          <a:xfrm>
            <a:off x="8499633" y="5149217"/>
            <a:ext cx="489857" cy="304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4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46CF552-956F-AB9C-963B-FA5C50C51F2A}"/>
              </a:ext>
            </a:extLst>
          </p:cNvPr>
          <p:cNvSpPr txBox="1"/>
          <p:nvPr/>
        </p:nvSpPr>
        <p:spPr>
          <a:xfrm>
            <a:off x="8758236" y="5445812"/>
            <a:ext cx="410690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400" b="0" i="0" u="none" strike="noStrike" kern="1200" cap="none" spc="0" normalizeH="0" baseline="44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" name="矢印: 右カーブ 23">
            <a:extLst>
              <a:ext uri="{FF2B5EF4-FFF2-40B4-BE49-F238E27FC236}">
                <a16:creationId xmlns:a16="http://schemas.microsoft.com/office/drawing/2014/main" id="{C243BFFA-30DB-F9B8-D4E1-6D7F96EB5845}"/>
              </a:ext>
            </a:extLst>
          </p:cNvPr>
          <p:cNvSpPr/>
          <p:nvPr/>
        </p:nvSpPr>
        <p:spPr>
          <a:xfrm rot="831657" flipV="1">
            <a:off x="8521203" y="4052854"/>
            <a:ext cx="365811" cy="955776"/>
          </a:xfrm>
          <a:prstGeom prst="curvedRightArrow">
            <a:avLst>
              <a:gd name="adj1" fmla="val 28318"/>
              <a:gd name="adj2" fmla="val 57623"/>
              <a:gd name="adj3" fmla="val 50234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5200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70902FCA-F4B1-AF25-9986-CDB5377A57EF}"/>
              </a:ext>
            </a:extLst>
          </p:cNvPr>
          <p:cNvSpPr/>
          <p:nvPr/>
        </p:nvSpPr>
        <p:spPr>
          <a:xfrm>
            <a:off x="8414915" y="3273217"/>
            <a:ext cx="370831" cy="370831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532209-126A-89D2-F88F-A076CC0C51DE}"/>
              </a:ext>
            </a:extLst>
          </p:cNvPr>
          <p:cNvSpPr txBox="1"/>
          <p:nvPr/>
        </p:nvSpPr>
        <p:spPr>
          <a:xfrm>
            <a:off x="8409511" y="3271094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2600" b="0" i="0" u="none" strike="noStrike" kern="1200" cap="none" spc="0" normalizeH="0" baseline="-1600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5B75A7AC-F04E-90BA-C616-8FB24D8F9F36}"/>
              </a:ext>
            </a:extLst>
          </p:cNvPr>
          <p:cNvSpPr/>
          <p:nvPr/>
        </p:nvSpPr>
        <p:spPr>
          <a:xfrm>
            <a:off x="9548431" y="2864559"/>
            <a:ext cx="382802" cy="378917"/>
          </a:xfrm>
          <a:prstGeom prst="ellipse">
            <a:avLst/>
          </a:prstGeom>
          <a:gradFill flip="none" rotWithShape="1">
            <a:gsLst>
              <a:gs pos="80000">
                <a:schemeClr val="accent6"/>
              </a:gs>
              <a:gs pos="24000">
                <a:schemeClr val="accent6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9334B3-3733-7496-F9D9-0E6083D25C05}"/>
              </a:ext>
            </a:extLst>
          </p:cNvPr>
          <p:cNvSpPr txBox="1"/>
          <p:nvPr/>
        </p:nvSpPr>
        <p:spPr>
          <a:xfrm>
            <a:off x="9493107" y="2899620"/>
            <a:ext cx="510076" cy="359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32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2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endParaRPr kumimoji="0" lang="en-US" sz="2600" b="0" i="0" u="none" strike="noStrike" kern="1200" cap="none" spc="0" normalizeH="0" baseline="26000" noProof="0" dirty="0">
              <a:ln>
                <a:noFill/>
              </a:ln>
              <a:solidFill>
                <a:srgbClr val="FF99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D1C48CF-90F4-40E0-F391-65056760129E}"/>
              </a:ext>
            </a:extLst>
          </p:cNvPr>
          <p:cNvSpPr txBox="1"/>
          <p:nvPr/>
        </p:nvSpPr>
        <p:spPr>
          <a:xfrm>
            <a:off x="9944523" y="2887015"/>
            <a:ext cx="1478608" cy="27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Superoxide anion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305DF6-5D3F-3D0B-D564-7B61213B376D}"/>
              </a:ext>
            </a:extLst>
          </p:cNvPr>
          <p:cNvSpPr txBox="1"/>
          <p:nvPr/>
        </p:nvSpPr>
        <p:spPr>
          <a:xfrm>
            <a:off x="10166557" y="4974777"/>
            <a:ext cx="1106228" cy="46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1600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Hydroxyl radical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00E4B31F-AEC0-D355-5ECD-2D75D65E8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226" y="4662927"/>
            <a:ext cx="1630757" cy="1599245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BF78A213-CBF1-254D-541C-FDD6132288B1}"/>
              </a:ext>
            </a:extLst>
          </p:cNvPr>
          <p:cNvSpPr/>
          <p:nvPr/>
        </p:nvSpPr>
        <p:spPr>
          <a:xfrm>
            <a:off x="1531620" y="1251734"/>
            <a:ext cx="9426666" cy="1008265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Implant pellicle</a:t>
            </a:r>
            <a:r>
              <a:rPr kumimoji="0" lang="en-US" altLang="ja-JP" sz="5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 and VUV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/>
              <a:cs typeface="+mn-cs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FA77C18-B4D8-0742-0633-557820E778A9}"/>
              </a:ext>
            </a:extLst>
          </p:cNvPr>
          <p:cNvSpPr/>
          <p:nvPr/>
        </p:nvSpPr>
        <p:spPr>
          <a:xfrm>
            <a:off x="-32658" y="6473623"/>
            <a:ext cx="4245725" cy="346546"/>
          </a:xfrm>
          <a:prstGeom prst="rect">
            <a:avLst/>
          </a:prstGeom>
          <a:noFill/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The Next Gen Implant Dentistry with VUV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91A6FFD-CC0D-413A-8419-21C9DF7A93EA}"/>
              </a:ext>
            </a:extLst>
          </p:cNvPr>
          <p:cNvSpPr/>
          <p:nvPr/>
        </p:nvSpPr>
        <p:spPr>
          <a:xfrm>
            <a:off x="10653485" y="6503411"/>
            <a:ext cx="1615677" cy="346546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Tak Ogawa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82648884-8176-3AF2-A327-072901A8B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57"/>
          <a:stretch/>
        </p:blipFill>
        <p:spPr>
          <a:xfrm>
            <a:off x="11649158" y="6585856"/>
            <a:ext cx="380515" cy="1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2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1095ADB-8B23-C205-3C0B-F6FAC9A75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29"/>
          <a:stretch/>
        </p:blipFill>
        <p:spPr>
          <a:xfrm>
            <a:off x="8442183" y="4158503"/>
            <a:ext cx="3661897" cy="1540138"/>
          </a:xfrm>
          <a:prstGeom prst="rect">
            <a:avLst/>
          </a:prstGeom>
        </p:spPr>
      </p:pic>
      <p:sp>
        <p:nvSpPr>
          <p:cNvPr id="3" name="台形 2">
            <a:extLst>
              <a:ext uri="{FF2B5EF4-FFF2-40B4-BE49-F238E27FC236}">
                <a16:creationId xmlns:a16="http://schemas.microsoft.com/office/drawing/2014/main" id="{F684ACC0-DE6E-448F-9C82-948E17CA6BF1}"/>
              </a:ext>
            </a:extLst>
          </p:cNvPr>
          <p:cNvSpPr/>
          <p:nvPr/>
        </p:nvSpPr>
        <p:spPr>
          <a:xfrm>
            <a:off x="8424432" y="4198978"/>
            <a:ext cx="3697954" cy="1335681"/>
          </a:xfrm>
          <a:prstGeom prst="trapezoid">
            <a:avLst>
              <a:gd name="adj" fmla="val 47106"/>
            </a:avLst>
          </a:prstGeom>
          <a:gradFill>
            <a:gsLst>
              <a:gs pos="12000">
                <a:schemeClr val="accent1">
                  <a:lumMod val="5000"/>
                  <a:lumOff val="95000"/>
                  <a:alpha val="33000"/>
                </a:schemeClr>
              </a:gs>
              <a:gs pos="52000">
                <a:schemeClr val="accent1">
                  <a:lumMod val="45000"/>
                  <a:lumOff val="55000"/>
                  <a:alpha val="61000"/>
                </a:schemeClr>
              </a:gs>
              <a:gs pos="82000">
                <a:schemeClr val="accent1">
                  <a:lumMod val="45000"/>
                  <a:lumOff val="55000"/>
                  <a:alpha val="39000"/>
                </a:schemeClr>
              </a:gs>
              <a:gs pos="100000">
                <a:schemeClr val="accent1">
                  <a:lumMod val="30000"/>
                  <a:lumOff val="70000"/>
                  <a:alpha val="57000"/>
                </a:schemeClr>
              </a:gs>
            </a:gsLst>
            <a:lin ang="5400000" scaled="1"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B5B5BC8-36E5-1C76-2B41-47BE370EA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88"/>
          <a:stretch/>
        </p:blipFill>
        <p:spPr>
          <a:xfrm>
            <a:off x="4303047" y="4140919"/>
            <a:ext cx="3793778" cy="1581566"/>
          </a:xfrm>
          <a:prstGeom prst="rect">
            <a:avLst/>
          </a:prstGeom>
        </p:spPr>
      </p:pic>
      <p:sp>
        <p:nvSpPr>
          <p:cNvPr id="5" name="台形 4">
            <a:extLst>
              <a:ext uri="{FF2B5EF4-FFF2-40B4-BE49-F238E27FC236}">
                <a16:creationId xmlns:a16="http://schemas.microsoft.com/office/drawing/2014/main" id="{2DD4FD6F-E197-50ED-8311-0C60D95057FF}"/>
              </a:ext>
            </a:extLst>
          </p:cNvPr>
          <p:cNvSpPr/>
          <p:nvPr/>
        </p:nvSpPr>
        <p:spPr>
          <a:xfrm>
            <a:off x="4288517" y="4203333"/>
            <a:ext cx="3817016" cy="1335681"/>
          </a:xfrm>
          <a:prstGeom prst="trapezoid">
            <a:avLst>
              <a:gd name="adj" fmla="val 45532"/>
            </a:avLst>
          </a:prstGeom>
          <a:gradFill>
            <a:gsLst>
              <a:gs pos="12000">
                <a:schemeClr val="accent1">
                  <a:lumMod val="5000"/>
                  <a:lumOff val="95000"/>
                  <a:alpha val="18000"/>
                </a:schemeClr>
              </a:gs>
              <a:gs pos="52000">
                <a:schemeClr val="accent1">
                  <a:lumMod val="45000"/>
                  <a:lumOff val="55000"/>
                  <a:alpha val="53000"/>
                </a:schemeClr>
              </a:gs>
              <a:gs pos="82000">
                <a:schemeClr val="accent1">
                  <a:lumMod val="45000"/>
                  <a:lumOff val="55000"/>
                  <a:alpha val="21000"/>
                </a:schemeClr>
              </a:gs>
              <a:gs pos="100000">
                <a:schemeClr val="accent1">
                  <a:lumMod val="30000"/>
                  <a:lumOff val="70000"/>
                  <a:alpha val="3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DC52FE6-D8CC-B648-36AB-72412122D449}"/>
              </a:ext>
            </a:extLst>
          </p:cNvPr>
          <p:cNvSpPr/>
          <p:nvPr/>
        </p:nvSpPr>
        <p:spPr>
          <a:xfrm>
            <a:off x="0" y="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7000"/>
                </a:schemeClr>
              </a:gs>
              <a:gs pos="50000">
                <a:schemeClr val="accent1">
                  <a:shade val="67500"/>
                  <a:satMod val="115000"/>
                  <a:alpha val="33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E22E06B-76D6-5443-3F97-DE3C24692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50"/>
          <a:stretch/>
        </p:blipFill>
        <p:spPr>
          <a:xfrm>
            <a:off x="4285463" y="1967607"/>
            <a:ext cx="3744899" cy="14608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0488833-8EF4-591D-A235-951E1B6126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959"/>
          <a:stretch/>
        </p:blipFill>
        <p:spPr>
          <a:xfrm>
            <a:off x="8335105" y="1888328"/>
            <a:ext cx="3697954" cy="154013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A202038-0980-A0EB-FE90-AA219572A4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229"/>
          <a:stretch/>
        </p:blipFill>
        <p:spPr>
          <a:xfrm>
            <a:off x="175841" y="4111828"/>
            <a:ext cx="3793777" cy="159560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7668D3A-7867-D73F-488C-CD9FC62990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886"/>
          <a:stretch/>
        </p:blipFill>
        <p:spPr>
          <a:xfrm>
            <a:off x="175845" y="1930452"/>
            <a:ext cx="3744899" cy="1498015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2592717C-16FB-7FA1-B8EE-44F92812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97" y="45580"/>
            <a:ext cx="7699828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Titanium undergoes biological aging.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D544C2A0-CB76-F08C-2165-D624C5529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530" y="1050073"/>
            <a:ext cx="9229597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G丸ｺﾞｼｯｸM-PRO" pitchFamily="50" charset="-128"/>
                <a:cs typeface="Times New Roman" pitchFamily="18" charset="0"/>
              </a:rPr>
              <a:t>1. Time-dependent hydrocarbon deposition on its surface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943E3CD-FCE8-2121-DB8A-56E6411DD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729" y="3451631"/>
            <a:ext cx="1118597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New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BFABE7DF-81C2-74A0-D892-54D31FC8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9198" y="3482397"/>
            <a:ext cx="1698888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3-day old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4207B196-A723-DB6E-72DC-957B27D11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1306" y="3482397"/>
            <a:ext cx="1698888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7-day old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510C490-023C-7E6C-93A5-51771EA09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056" y="5785033"/>
            <a:ext cx="1382366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2-week old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15FEA32-38F7-7565-7DB6-A6432C3F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271" y="5815799"/>
            <a:ext cx="1698888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1-month old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E483690B-EF02-5305-7972-12F18419D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488" y="5815799"/>
            <a:ext cx="1698888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Unknown age</a:t>
            </a:r>
          </a:p>
        </p:txBody>
      </p:sp>
    </p:spTree>
    <p:extLst>
      <p:ext uri="{BB962C8B-B14F-4D97-AF65-F5344CB8AC3E}">
        <p14:creationId xmlns:p14="http://schemas.microsoft.com/office/powerpoint/2010/main" val="158422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C05FCD-8FB3-6ED7-542E-AF1479F1E828}"/>
              </a:ext>
            </a:extLst>
          </p:cNvPr>
          <p:cNvSpPr/>
          <p:nvPr/>
        </p:nvSpPr>
        <p:spPr>
          <a:xfrm>
            <a:off x="0" y="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2000"/>
                </a:schemeClr>
              </a:gs>
              <a:gs pos="50000">
                <a:schemeClr val="accent1">
                  <a:shade val="67500"/>
                  <a:satMod val="115000"/>
                  <a:alpha val="32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CB8AB660-9F00-FF3B-A8E1-2538179FF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97" y="45580"/>
            <a:ext cx="7699828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Titanium undergoes biological aging.</a:t>
            </a:r>
          </a:p>
        </p:txBody>
      </p:sp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ECBE4694-3F31-16A1-A614-7D7BE31D58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6564506"/>
              </p:ext>
            </p:extLst>
          </p:nvPr>
        </p:nvGraphicFramePr>
        <p:xfrm>
          <a:off x="2343639" y="1129898"/>
          <a:ext cx="7424057" cy="4454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4">
            <a:extLst>
              <a:ext uri="{FF2B5EF4-FFF2-40B4-BE49-F238E27FC236}">
                <a16:creationId xmlns:a16="http://schemas.microsoft.com/office/drawing/2014/main" id="{E9B16A18-2E7A-3B8B-DA99-B8B52004D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832" y="5584332"/>
            <a:ext cx="912468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Day 0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8E5A743-B4D8-D500-1456-D3B7A022E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8054" y="5584332"/>
            <a:ext cx="851749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Day 3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BA2EE2D-91ED-B77C-0F85-13E3109DA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015" y="5584332"/>
            <a:ext cx="1171059" cy="25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Week 2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B0C8658D-244A-1168-CFCA-DCF6BEEC6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9805" y="5584332"/>
            <a:ext cx="1171059" cy="25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Week 4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B3E253D2-A531-71C9-94E0-27ED6081711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60321" y="2954706"/>
            <a:ext cx="4088198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Surface carbonization (%)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3C2C03C-9EEA-0D0D-B765-1CD870DE9A68}"/>
              </a:ext>
            </a:extLst>
          </p:cNvPr>
          <p:cNvGrpSpPr/>
          <p:nvPr/>
        </p:nvGrpSpPr>
        <p:grpSpPr>
          <a:xfrm>
            <a:off x="4124003" y="4380094"/>
            <a:ext cx="496998" cy="380517"/>
            <a:chOff x="4610649" y="4697669"/>
            <a:chExt cx="496998" cy="380517"/>
          </a:xfrm>
        </p:grpSpPr>
        <p:pic>
          <p:nvPicPr>
            <p:cNvPr id="12" name="Picture 6" descr="Sphere png images | PNGEgg">
              <a:extLst>
                <a:ext uri="{FF2B5EF4-FFF2-40B4-BE49-F238E27FC236}">
                  <a16:creationId xmlns:a16="http://schemas.microsoft.com/office/drawing/2014/main" id="{49154D83-DF14-4D38-C766-7AE13DE6A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14" b="9396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977" y="4697669"/>
              <a:ext cx="369066" cy="38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2B8006D9-1C4D-C855-600C-84EBA6D7E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0649" y="4811277"/>
              <a:ext cx="496998" cy="250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11A1E3B-C027-6619-6D8E-0DB6FD271F54}"/>
              </a:ext>
            </a:extLst>
          </p:cNvPr>
          <p:cNvGrpSpPr/>
          <p:nvPr/>
        </p:nvGrpSpPr>
        <p:grpSpPr>
          <a:xfrm>
            <a:off x="8574116" y="1408768"/>
            <a:ext cx="720054" cy="742393"/>
            <a:chOff x="9060762" y="1726343"/>
            <a:chExt cx="720054" cy="742393"/>
          </a:xfrm>
        </p:grpSpPr>
        <p:pic>
          <p:nvPicPr>
            <p:cNvPr id="15" name="Picture 6" descr="Sphere png images | PNGEgg">
              <a:extLst>
                <a:ext uri="{FF2B5EF4-FFF2-40B4-BE49-F238E27FC236}">
                  <a16:creationId xmlns:a16="http://schemas.microsoft.com/office/drawing/2014/main" id="{7013298B-2C1A-6A31-9E3E-5DA630B6A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14" b="9396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0762" y="1726343"/>
              <a:ext cx="720054" cy="74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2A3DAC03-4F03-AD32-42A5-CFD89DF72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3525" y="2004907"/>
              <a:ext cx="496998" cy="250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62</a:t>
              </a: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43172B2-E316-F6C6-FD76-0351778B30A8}"/>
              </a:ext>
            </a:extLst>
          </p:cNvPr>
          <p:cNvGrpSpPr/>
          <p:nvPr/>
        </p:nvGrpSpPr>
        <p:grpSpPr>
          <a:xfrm>
            <a:off x="5631405" y="3875553"/>
            <a:ext cx="512481" cy="437424"/>
            <a:chOff x="6118051" y="4193128"/>
            <a:chExt cx="512481" cy="437424"/>
          </a:xfrm>
        </p:grpSpPr>
        <p:pic>
          <p:nvPicPr>
            <p:cNvPr id="18" name="Picture 6" descr="Sphere png images | PNGEgg">
              <a:extLst>
                <a:ext uri="{FF2B5EF4-FFF2-40B4-BE49-F238E27FC236}">
                  <a16:creationId xmlns:a16="http://schemas.microsoft.com/office/drawing/2014/main" id="{BCE84D1D-5D7D-3D9E-1924-99F5BA0A7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14" b="9396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051" y="4193128"/>
              <a:ext cx="424262" cy="43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8355F9B7-8528-4B52-F9F6-5A02787D1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33534" y="4329892"/>
              <a:ext cx="496998" cy="250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F7C06DE-08BB-8718-09EB-18A106B504EB}"/>
              </a:ext>
            </a:extLst>
          </p:cNvPr>
          <p:cNvGrpSpPr/>
          <p:nvPr/>
        </p:nvGrpSpPr>
        <p:grpSpPr>
          <a:xfrm>
            <a:off x="7121138" y="2331331"/>
            <a:ext cx="581421" cy="570076"/>
            <a:chOff x="7607784" y="2648906"/>
            <a:chExt cx="581421" cy="570076"/>
          </a:xfrm>
        </p:grpSpPr>
        <p:pic>
          <p:nvPicPr>
            <p:cNvPr id="21" name="Picture 6" descr="Sphere png images | PNGEgg">
              <a:extLst>
                <a:ext uri="{FF2B5EF4-FFF2-40B4-BE49-F238E27FC236}">
                  <a16:creationId xmlns:a16="http://schemas.microsoft.com/office/drawing/2014/main" id="{D5E2DA7C-0C44-BFFC-4296-BC5C3F567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14" b="93966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784" y="2648906"/>
              <a:ext cx="552922" cy="570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4B9E4FBC-7C36-E3D4-E0EA-3EDBC99A5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2207" y="2844846"/>
              <a:ext cx="496998" cy="250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2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G丸ｺﾞｼｯｸM-PRO" pitchFamily="50" charset="-128"/>
                  <a:cs typeface="Arial" panose="020B0604020202020204" pitchFamily="34" charset="0"/>
                </a:rPr>
                <a:t>47</a:t>
              </a:r>
            </a:p>
          </p:txBody>
        </p:sp>
      </p:grpSp>
      <p:sp>
        <p:nvSpPr>
          <p:cNvPr id="23" name="Text Box 4">
            <a:extLst>
              <a:ext uri="{FF2B5EF4-FFF2-40B4-BE49-F238E27FC236}">
                <a16:creationId xmlns:a16="http://schemas.microsoft.com/office/drawing/2014/main" id="{E8B2195C-942D-794F-7745-4F05E9F6A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6498" y="6220607"/>
            <a:ext cx="2990052" cy="27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Age of titanium</a:t>
            </a:r>
          </a:p>
        </p:txBody>
      </p:sp>
    </p:spTree>
    <p:extLst>
      <p:ext uri="{BB962C8B-B14F-4D97-AF65-F5344CB8AC3E}">
        <p14:creationId xmlns:p14="http://schemas.microsoft.com/office/powerpoint/2010/main" val="32206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E380A3C-2BAB-BADB-0249-AE68093FB01D}"/>
              </a:ext>
            </a:extLst>
          </p:cNvPr>
          <p:cNvSpPr/>
          <p:nvPr/>
        </p:nvSpPr>
        <p:spPr>
          <a:xfrm>
            <a:off x="0" y="-92265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2000"/>
                </a:schemeClr>
              </a:gs>
              <a:gs pos="50000">
                <a:schemeClr val="accent1">
                  <a:shade val="67500"/>
                  <a:satMod val="115000"/>
                  <a:alpha val="32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DC455C-DD0E-99E2-8CD3-85D91A38288F}"/>
              </a:ext>
            </a:extLst>
          </p:cNvPr>
          <p:cNvSpPr/>
          <p:nvPr/>
        </p:nvSpPr>
        <p:spPr>
          <a:xfrm>
            <a:off x="8482226" y="6394916"/>
            <a:ext cx="4245725" cy="392712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The Next Gen Implant Dentistry with VUV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4CF000D-BC45-1AFA-FE54-A01334BB4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96" y="132666"/>
            <a:ext cx="965051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Titanium implant surfaces are no longer titanium.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A10D5BE-BB4D-BCE7-AFE6-6B6C862CB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29"/>
          <a:stretch/>
        </p:blipFill>
        <p:spPr>
          <a:xfrm>
            <a:off x="2127306" y="1737240"/>
            <a:ext cx="12175335" cy="5120760"/>
          </a:xfrm>
          <a:prstGeom prst="rect">
            <a:avLst/>
          </a:prstGeom>
        </p:spPr>
      </p:pic>
      <p:sp>
        <p:nvSpPr>
          <p:cNvPr id="6" name="台形 5">
            <a:extLst>
              <a:ext uri="{FF2B5EF4-FFF2-40B4-BE49-F238E27FC236}">
                <a16:creationId xmlns:a16="http://schemas.microsoft.com/office/drawing/2014/main" id="{489C8E03-74AF-95F6-8D11-EA1CF4F96894}"/>
              </a:ext>
            </a:extLst>
          </p:cNvPr>
          <p:cNvSpPr/>
          <p:nvPr/>
        </p:nvSpPr>
        <p:spPr>
          <a:xfrm>
            <a:off x="2133602" y="1871814"/>
            <a:ext cx="12169039" cy="4440967"/>
          </a:xfrm>
          <a:prstGeom prst="trapezoid">
            <a:avLst>
              <a:gd name="adj" fmla="val 45390"/>
            </a:avLst>
          </a:prstGeom>
          <a:gradFill>
            <a:gsLst>
              <a:gs pos="12000">
                <a:schemeClr val="accent1">
                  <a:lumMod val="5000"/>
                  <a:lumOff val="95000"/>
                  <a:alpha val="33000"/>
                </a:schemeClr>
              </a:gs>
              <a:gs pos="52000">
                <a:schemeClr val="accent1">
                  <a:lumMod val="45000"/>
                  <a:lumOff val="55000"/>
                  <a:alpha val="61000"/>
                </a:schemeClr>
              </a:gs>
              <a:gs pos="82000">
                <a:schemeClr val="accent1">
                  <a:lumMod val="45000"/>
                  <a:lumOff val="55000"/>
                  <a:alpha val="39000"/>
                </a:schemeClr>
              </a:gs>
              <a:gs pos="100000">
                <a:schemeClr val="accent1">
                  <a:lumMod val="30000"/>
                  <a:lumOff val="70000"/>
                  <a:alpha val="57000"/>
                </a:schemeClr>
              </a:gs>
            </a:gsLst>
            <a:lin ang="5400000" scaled="1"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2E3101C-EA34-7A7F-6970-EE979A5DB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83" y="1871814"/>
            <a:ext cx="6014742" cy="220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G丸ｺﾞｼｯｸM-PRO" pitchFamily="50" charset="-128"/>
                <a:cs typeface="Times New Roman" pitchFamily="18" charset="0"/>
              </a:rPr>
              <a:t>Implant </a:t>
            </a:r>
          </a:p>
          <a:p>
            <a:pPr marL="0" marR="0" lvl="0" indent="0" algn="l" defTabSz="914400" rtl="0" eaLnBrk="1" fontAlgn="auto" latinLnBrk="0" hangingPunct="1">
              <a:lnSpc>
                <a:spcPts val="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G丸ｺﾞｼｯｸM-PRO" pitchFamily="50" charset="-128"/>
                <a:cs typeface="Times New Roman" pitchFamily="18" charset="0"/>
              </a:rPr>
              <a:t>pellicle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A4D78DD-35B6-E2FB-5650-8FC65A8B1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96" y="635174"/>
            <a:ext cx="9650517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i="1" dirty="0">
                <a:solidFill>
                  <a:prstClr val="white"/>
                </a:solidFill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The hydrocarbon layer is defined as</a:t>
            </a:r>
            <a:endParaRPr kumimoji="0" lang="en-US" altLang="ja-JP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A0700DB-1854-DC05-32E5-6DF7883AC9D9}"/>
              </a:ext>
            </a:extLst>
          </p:cNvPr>
          <p:cNvSpPr/>
          <p:nvPr/>
        </p:nvSpPr>
        <p:spPr>
          <a:xfrm>
            <a:off x="-32658" y="6473623"/>
            <a:ext cx="4245725" cy="346546"/>
          </a:xfrm>
          <a:prstGeom prst="rect">
            <a:avLst/>
          </a:prstGeom>
          <a:noFill/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The Next Gen Implant Dentistry with VUV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23F6FE0-160A-6125-7B2C-6F942F89E8A3}"/>
              </a:ext>
            </a:extLst>
          </p:cNvPr>
          <p:cNvSpPr/>
          <p:nvPr/>
        </p:nvSpPr>
        <p:spPr>
          <a:xfrm>
            <a:off x="10653485" y="6503411"/>
            <a:ext cx="1615677" cy="346546"/>
          </a:xfrm>
          <a:prstGeom prst="rect">
            <a:avLst/>
          </a:prstGeom>
        </p:spPr>
        <p:txBody>
          <a:bodyPr wrap="square" lIns="175553" tIns="87777" rIns="175553" bIns="87777">
            <a:spAutoFit/>
          </a:bodyPr>
          <a:lstStyle/>
          <a:p>
            <a:pPr marL="0" marR="0" lvl="0" indent="0" algn="l" defTabSz="17555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Palatino Linotype"/>
                <a:ea typeface="HGS明朝E"/>
                <a:cs typeface="+mn-cs"/>
              </a:rPr>
              <a:t>Tak Ogawa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19C6F29-C9DE-0F41-F86C-E63F4835C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257"/>
          <a:stretch/>
        </p:blipFill>
        <p:spPr>
          <a:xfrm>
            <a:off x="11649158" y="6585856"/>
            <a:ext cx="380515" cy="1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78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FB00D74-2360-A1EE-ABFC-BC99AC6E8271}"/>
              </a:ext>
            </a:extLst>
          </p:cNvPr>
          <p:cNvSpPr/>
          <p:nvPr/>
        </p:nvSpPr>
        <p:spPr>
          <a:xfrm>
            <a:off x="0" y="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2000"/>
                </a:schemeClr>
              </a:gs>
              <a:gs pos="50000">
                <a:schemeClr val="accent1">
                  <a:shade val="67500"/>
                  <a:satMod val="115000"/>
                  <a:alpha val="32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E2F99B81-0E46-6189-56D8-627AEFE44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97" y="45580"/>
            <a:ext cx="7699828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Implant pellicle vs dental pellicle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2477FFAD-F658-693B-4762-19CC41FF3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54" y="1456621"/>
            <a:ext cx="6014742" cy="220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G丸ｺﾞｼｯｸM-PRO" pitchFamily="50" charset="-128"/>
                <a:cs typeface="Times New Roman" pitchFamily="18" charset="0"/>
              </a:rPr>
              <a:t>Implant </a:t>
            </a:r>
          </a:p>
          <a:p>
            <a:pPr marL="0" marR="0" lvl="0" indent="0" algn="l" defTabSz="914400" rtl="0" eaLnBrk="1" fontAlgn="auto" latinLnBrk="0" hangingPunct="1">
              <a:lnSpc>
                <a:spcPts val="8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G丸ｺﾞｼｯｸM-PRO" pitchFamily="50" charset="-128"/>
                <a:cs typeface="Times New Roman" pitchFamily="18" charset="0"/>
              </a:rPr>
              <a:t>pellicle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6B9DA0-07C6-F08C-9044-F968139F2AE0}"/>
              </a:ext>
            </a:extLst>
          </p:cNvPr>
          <p:cNvSpPr txBox="1"/>
          <p:nvPr/>
        </p:nvSpPr>
        <p:spPr>
          <a:xfrm>
            <a:off x="4566055" y="2558375"/>
            <a:ext cx="7832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glycoproteins in the pellicle prevents continuous deposition of salivary calcium phosphate and, instead, attracts bacteria and bacterial products.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F43470D-6794-2CE6-3C1B-A1D6012786B6}"/>
              </a:ext>
            </a:extLst>
          </p:cNvPr>
          <p:cNvSpPr txBox="1"/>
          <p:nvPr/>
        </p:nvSpPr>
        <p:spPr>
          <a:xfrm>
            <a:off x="4566055" y="1288772"/>
            <a:ext cx="7832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dental pellicle is a protein film that forms on enamel, dentin, and crown surfaces by selective binding of glycoproteins from saliva.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C361CE-5678-C7F0-F8E9-A050B17E9019}"/>
              </a:ext>
            </a:extLst>
          </p:cNvPr>
          <p:cNvSpPr txBox="1"/>
          <p:nvPr/>
        </p:nvSpPr>
        <p:spPr>
          <a:xfrm>
            <a:off x="864947" y="5206344"/>
            <a:ext cx="8252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hydrocarbons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pellicle prevents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bone deposition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and, instead, attracts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bacteria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facilitates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biofilm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formation.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72833C-9680-4120-798B-92B774FA1BF4}"/>
              </a:ext>
            </a:extLst>
          </p:cNvPr>
          <p:cNvSpPr txBox="1"/>
          <p:nvPr/>
        </p:nvSpPr>
        <p:spPr>
          <a:xfrm>
            <a:off x="864947" y="4218330"/>
            <a:ext cx="8252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implant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pellicle is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film that forms 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implant surfaces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naural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binding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hydrocarbons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atmosphere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51943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6874E9F-3BCD-D3D3-51DB-A228ECD40331}"/>
              </a:ext>
            </a:extLst>
          </p:cNvPr>
          <p:cNvSpPr/>
          <p:nvPr/>
        </p:nvSpPr>
        <p:spPr>
          <a:xfrm>
            <a:off x="0" y="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2000"/>
                </a:schemeClr>
              </a:gs>
              <a:gs pos="50000">
                <a:schemeClr val="accent1">
                  <a:shade val="67500"/>
                  <a:satMod val="115000"/>
                  <a:alpha val="32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BB774D26-83F7-21FA-9E81-BC560F8CA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97" y="45580"/>
            <a:ext cx="7699828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Titanium undergoes biological aging.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750F2-F1FB-1681-851E-938C44F5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8" y="2820505"/>
            <a:ext cx="2793540" cy="2157329"/>
          </a:xfrm>
          <a:prstGeom prst="rect">
            <a:avLst/>
          </a:prstGeom>
          <a:ln w="9525"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4188231-3291-5B08-5393-380AD04F9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286" y="5155784"/>
            <a:ext cx="1943001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N</a:t>
            </a:r>
            <a:r>
              <a:rPr kumimoji="0" lang="en-US" altLang="ja-JP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ew</a:t>
            </a:r>
            <a:endParaRPr kumimoji="0" lang="en-US" altLang="ja-JP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HG丸ｺﾞｼｯｸM-PRO" pitchFamily="50" charset="-128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1AC212B-C4B2-F632-D2D4-97C965BA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31" y="2814306"/>
            <a:ext cx="2778260" cy="2157328"/>
          </a:xfrm>
          <a:prstGeom prst="rect">
            <a:avLst/>
          </a:prstGeom>
          <a:ln w="9525"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462AECE5-36CC-C5B0-A87C-B85BA12FE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5802" y="5149584"/>
            <a:ext cx="1925174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1-day old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760C3F2F-1A02-BA20-3A05-906D5CA3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82" y="2809262"/>
            <a:ext cx="2630563" cy="2163122"/>
          </a:xfrm>
          <a:prstGeom prst="rect">
            <a:avLst/>
          </a:prstGeom>
          <a:ln w="9525"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5DCB1AE7-5E76-78C3-623A-19AE61E2E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621" y="5150332"/>
            <a:ext cx="1993930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1-week old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DDB4A677-75C2-D02B-5C46-747416351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461" y="2809262"/>
            <a:ext cx="2668763" cy="2163122"/>
          </a:xfrm>
          <a:prstGeom prst="rect">
            <a:avLst/>
          </a:prstGeom>
          <a:ln w="9525"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FC685244-CC5D-0493-489A-D2836973C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346" y="5150332"/>
            <a:ext cx="2449761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itchFamily="50" charset="-128"/>
                <a:cs typeface="Arial" panose="020B0604020202020204" pitchFamily="34" charset="0"/>
              </a:rPr>
              <a:t>3-month old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C04F8463-ED58-CB57-51BC-3DADEECCD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32" y="2176284"/>
            <a:ext cx="3127136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丸ｺﾞｼｯｸM-PRO" pitchFamily="50" charset="-128"/>
                <a:cs typeface="+mn-cs"/>
              </a:rPr>
              <a:t>Hydrophilic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BB3960FE-3633-8E6D-12A4-BFC39292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9207" y="2182982"/>
            <a:ext cx="2083839" cy="26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G丸ｺﾞｼｯｸM-PRO" pitchFamily="50" charset="-128"/>
                <a:cs typeface="+mn-cs"/>
              </a:rPr>
              <a:t>Hydrophobic</a:t>
            </a:r>
          </a:p>
        </p:txBody>
      </p:sp>
      <p:sp>
        <p:nvSpPr>
          <p:cNvPr id="14" name="右矢印 71">
            <a:extLst>
              <a:ext uri="{FF2B5EF4-FFF2-40B4-BE49-F238E27FC236}">
                <a16:creationId xmlns:a16="http://schemas.microsoft.com/office/drawing/2014/main" id="{7760F094-4708-CFEB-79C6-45EBF9C1E366}"/>
              </a:ext>
            </a:extLst>
          </p:cNvPr>
          <p:cNvSpPr/>
          <p:nvPr/>
        </p:nvSpPr>
        <p:spPr bwMode="auto">
          <a:xfrm>
            <a:off x="536332" y="2454788"/>
            <a:ext cx="11141411" cy="186851"/>
          </a:xfrm>
          <a:prstGeom prst="rightArrow">
            <a:avLst>
              <a:gd name="adj1" fmla="val 50000"/>
              <a:gd name="adj2" fmla="val 96862"/>
            </a:avLst>
          </a:prstGeom>
          <a:solidFill>
            <a:sysClr val="window" lastClr="FFFFFF">
              <a:lumMod val="85000"/>
            </a:sysClr>
          </a:solidFill>
          <a:ln>
            <a:solidFill>
              <a:sysClr val="windowText" lastClr="000000">
                <a:lumMod val="75000"/>
                <a:lumOff val="25000"/>
              </a:sysClr>
            </a:solidFill>
          </a:ln>
          <a:effectLst/>
        </p:spPr>
        <p:txBody>
          <a:bodyPr lIns="68580" tIns="34290" rIns="68580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明朝" charset="-128"/>
              <a:cs typeface="+mn-cs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30BA2779-7CEE-39EC-7D01-5C580FD83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11" y="1055097"/>
            <a:ext cx="9582210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HG丸ｺﾞｼｯｸM-PRO" pitchFamily="50" charset="-128"/>
                <a:cs typeface="Times New Roman" pitchFamily="18" charset="0"/>
              </a:rPr>
              <a:t>2. Time-dependent degradation of hydrophilicity</a:t>
            </a:r>
          </a:p>
        </p:txBody>
      </p:sp>
    </p:spTree>
    <p:extLst>
      <p:ext uri="{BB962C8B-B14F-4D97-AF65-F5344CB8AC3E}">
        <p14:creationId xmlns:p14="http://schemas.microsoft.com/office/powerpoint/2010/main" val="961044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937B94B3-9416-FA22-2673-1B24BAD68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477" y="588014"/>
            <a:ext cx="4851571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Due to Ti aging, 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04F6D93-0477-2E5A-9399-913551B2E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041" y="5875398"/>
            <a:ext cx="26542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1pPr>
            <a:lvl2pPr marL="742950" indent="-28575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2pPr>
            <a:lvl3pPr marL="11430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3pPr>
            <a:lvl4pPr marL="16002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4pPr>
            <a:lvl5pPr marL="20574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5pPr>
            <a:lvl6pPr marL="25146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6pPr>
            <a:lvl7pPr marL="29718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7pPr>
            <a:lvl8pPr marL="34290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8pPr>
            <a:lvl9pPr marL="38862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4-week old implant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18ECA25-ECC6-6D96-CB4D-956530F4C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0"/>
          <a:stretch/>
        </p:blipFill>
        <p:spPr>
          <a:xfrm>
            <a:off x="371113" y="3629696"/>
            <a:ext cx="2793629" cy="22546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6FD0F1-E72B-2544-540C-99ABB1048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40"/>
          <a:stretch/>
        </p:blipFill>
        <p:spPr>
          <a:xfrm>
            <a:off x="371113" y="747498"/>
            <a:ext cx="2836099" cy="228236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60174B86-FBCB-C0E0-53FF-A9C23A9A2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45" y="2990041"/>
            <a:ext cx="25532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1pPr>
            <a:lvl2pPr marL="742950" indent="-28575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2pPr>
            <a:lvl3pPr marL="11430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3pPr>
            <a:lvl4pPr marL="16002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4pPr>
            <a:lvl5pPr marL="2057400" indent="-228600" eaLnBrk="0"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5pPr>
            <a:lvl6pPr marL="25146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6pPr>
            <a:lvl7pPr marL="29718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7pPr>
            <a:lvl8pPr marL="34290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8pPr>
            <a:lvl9pPr marL="3886200" indent="-228600" algn="ctr" eaLnBrk="0" fontAlgn="base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rgbClr val="FFFFFF"/>
                </a:solidFill>
                <a:latin typeface="Times" pitchFamily="18" charset="0"/>
                <a:ea typeface="ＭＳ Ｐ明朝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New implant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E9EF0576-5BC6-A846-CED0-47646A7EB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477" y="1292170"/>
            <a:ext cx="7649039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Bone-implant contact is compromised by 60%. 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278E3FC1-8908-8071-94D1-FAEBF1A3F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477" y="1934771"/>
            <a:ext cx="7649039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Strength of osseointegration is compromised by 55%. 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594C2EF4-B6A5-5D9B-5EE0-F3420BBAB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477" y="2558976"/>
            <a:ext cx="7649039" cy="93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The number of osteogenic cells attached to implants is compromised by 65%. 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E523A43C-01BD-B653-844E-7DE4BAF5A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477" y="3614068"/>
            <a:ext cx="7649039" cy="93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The amount of proteins adsorbed to implants is compromised by 75%.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1E881BD-1E80-3E22-C201-5E9A2020B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864" y="5212648"/>
            <a:ext cx="8814266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HG丸ｺﾞｼｯｸM-PRO" pitchFamily="50" charset="-128"/>
                <a:cs typeface="Arial" panose="020B0604020202020204" pitchFamily="34" charset="0"/>
              </a:rPr>
              <a:t>Dental implants are severely bio-compromised. </a:t>
            </a:r>
          </a:p>
        </p:txBody>
      </p:sp>
    </p:spTree>
    <p:extLst>
      <p:ext uri="{BB962C8B-B14F-4D97-AF65-F5344CB8AC3E}">
        <p14:creationId xmlns:p14="http://schemas.microsoft.com/office/powerpoint/2010/main" val="2307300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A53CEE-EDE1-C7C7-2DF2-248F7BDB6F51}"/>
              </a:ext>
            </a:extLst>
          </p:cNvPr>
          <p:cNvSpPr/>
          <p:nvPr/>
        </p:nvSpPr>
        <p:spPr>
          <a:xfrm>
            <a:off x="0" y="0"/>
            <a:ext cx="12192000" cy="65651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42000"/>
                </a:schemeClr>
              </a:gs>
              <a:gs pos="50000">
                <a:schemeClr val="accent1">
                  <a:shade val="67500"/>
                  <a:satMod val="115000"/>
                  <a:alpha val="32000"/>
                </a:schemeClr>
              </a:gs>
              <a:gs pos="100000">
                <a:schemeClr val="accent1">
                  <a:shade val="100000"/>
                  <a:satMod val="115000"/>
                  <a:alpha val="8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C1A5CDE-A821-3B59-8628-26FE34566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97" y="45580"/>
            <a:ext cx="7699828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HG丸ｺﾞｼｯｸM-PRO" pitchFamily="50" charset="-128"/>
                <a:cs typeface="Times New Roman" pitchFamily="18" charset="0"/>
              </a:rPr>
              <a:t>Titanium undergoes biological aging.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5D0EA33-4FAA-3C75-F799-8BBA95E90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280" y="1782063"/>
            <a:ext cx="3487228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G丸ｺﾞｼｯｸM-PRO" pitchFamily="50" charset="-128"/>
                <a:cs typeface="Times New Roman" panose="02020603050405020304" pitchFamily="18" charset="0"/>
              </a:rPr>
              <a:t>No exception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1913E41-AD7B-4CFE-4A88-EE5B8817B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r="3972" b="7737"/>
          <a:stretch/>
        </p:blipFill>
        <p:spPr bwMode="auto">
          <a:xfrm>
            <a:off x="-579237" y="817156"/>
            <a:ext cx="4276632" cy="2236072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4996A8C-C03D-9CD1-6667-AC1AAC76E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1" b="14428"/>
          <a:stretch/>
        </p:blipFill>
        <p:spPr bwMode="auto">
          <a:xfrm>
            <a:off x="810036" y="1955294"/>
            <a:ext cx="4476622" cy="2130552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60F74F5-48A2-6417-3F3D-BD2D92C64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" r="6136" b="7599"/>
          <a:stretch/>
        </p:blipFill>
        <p:spPr bwMode="auto">
          <a:xfrm>
            <a:off x="2630591" y="3117599"/>
            <a:ext cx="4245725" cy="241155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8AEB7F6-0E7B-FF7E-B138-FEABEE7FF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0" r="6569" b="10850"/>
          <a:stretch/>
        </p:blipFill>
        <p:spPr bwMode="auto">
          <a:xfrm>
            <a:off x="4210626" y="4243145"/>
            <a:ext cx="4245725" cy="2130552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330EFC-669F-F0CC-31C4-270DEE172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0" r="8794" b="10328"/>
          <a:stretch/>
        </p:blipFill>
        <p:spPr bwMode="auto">
          <a:xfrm>
            <a:off x="6560783" y="5319307"/>
            <a:ext cx="4245725" cy="2130552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24_デザインの設定">
  <a:themeElements>
    <a:clrScheme name="9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デザインの設定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lnDef>
  </a:objectDefaults>
  <a:extraClrSchemeLst>
    <a:extraClrScheme>
      <a:clrScheme name="9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UV technology slide show Tak Ogawa at UCLA" id="{F78EF379-3D1A-480E-8B7D-0C800BAF06B2}" vid="{4E861F26-64BA-4BC7-9884-556369F39485}"/>
    </a:ext>
  </a:extLst>
</a:theme>
</file>

<file path=ppt/theme/theme10.xml><?xml version="1.0" encoding="utf-8"?>
<a:theme xmlns:a="http://schemas.openxmlformats.org/drawingml/2006/main" name="1_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3_デザインの設定">
  <a:themeElements>
    <a:clrScheme name="1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デザインの設定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lnDef>
  </a:objectDefaults>
  <a:extraClrSchemeLst>
    <a:extraClrScheme>
      <a:clrScheme name="1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UV technology slide show Tak Ogawa at UCLA" id="{F78EF379-3D1A-480E-8B7D-0C800BAF06B2}" vid="{F1654E05-89F3-493E-8E56-38892CE4CA72}"/>
    </a:ext>
  </a:extLst>
</a:theme>
</file>

<file path=ppt/theme/theme3.xml><?xml version="1.0" encoding="utf-8"?>
<a:theme xmlns:a="http://schemas.openxmlformats.org/drawingml/2006/main" name="101_デザインの設定">
  <a:themeElements>
    <a:clrScheme name="9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デザインの設定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lnDef>
  </a:objectDefaults>
  <a:extraClrSchemeLst>
    <a:extraClrScheme>
      <a:clrScheme name="9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UV technology slide show Tak Ogawa at UCLA" id="{F78EF379-3D1A-480E-8B7D-0C800BAF06B2}" vid="{1B61C900-3892-4A8E-B7B3-8B3973F0439B}"/>
    </a:ext>
  </a:extLst>
</a:theme>
</file>

<file path=ppt/theme/theme4.xml><?xml version="1.0" encoding="utf-8"?>
<a:theme xmlns:a="http://schemas.openxmlformats.org/drawingml/2006/main" name="21_デザインの設定">
  <a:themeElements>
    <a:clrScheme name="6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デザインの設定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lnDef>
  </a:objectDefaults>
  <a:extraClrSchemeLst>
    <a:extraClrScheme>
      <a:clrScheme name="6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UV technology slide show Tak Ogawa at UCLA" id="{F78EF379-3D1A-480E-8B7D-0C800BAF06B2}" vid="{CEF1F9B3-447A-480E-9AA0-F8013EB00799}"/>
    </a:ext>
  </a:extLst>
</a:theme>
</file>

<file path=ppt/theme/theme5.xml><?xml version="1.0" encoding="utf-8"?>
<a:theme xmlns:a="http://schemas.openxmlformats.org/drawingml/2006/main" name="45_デザインの設定">
  <a:themeElements>
    <a:clrScheme name="6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デザインの設定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lnDef>
  </a:objectDefaults>
  <a:extraClrSchemeLst>
    <a:extraClrScheme>
      <a:clrScheme name="6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UV technology slide show Tak Ogawa at UCLA" id="{F78EF379-3D1A-480E-8B7D-0C800BAF06B2}" vid="{23056058-2CC2-4C1E-8CAC-0C903967DDE9}"/>
    </a:ext>
  </a:extLst>
</a:theme>
</file>

<file path=ppt/theme/theme6.xml><?xml version="1.0" encoding="utf-8"?>
<a:theme xmlns:a="http://schemas.openxmlformats.org/drawingml/2006/main" name="6_デザインの設定">
  <a:themeElements>
    <a:clrScheme name="6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デザインの設定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lnDef>
  </a:objectDefaults>
  <a:extraClrSchemeLst>
    <a:extraClrScheme>
      <a:clrScheme name="6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UV technology slide show Tak Ogawa at UCLA" id="{F78EF379-3D1A-480E-8B7D-0C800BAF06B2}" vid="{EDF757C3-8EF4-4262-BC67-2621E1727587}"/>
    </a:ext>
  </a:extLst>
</a:theme>
</file>

<file path=ppt/theme/theme7.xml><?xml version="1.0" encoding="utf-8"?>
<a:theme xmlns:a="http://schemas.openxmlformats.org/drawingml/2006/main" name="66_デザインの設定">
  <a:themeElements>
    <a:clrScheme name="9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デザインの設定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lnDef>
  </a:objectDefaults>
  <a:extraClrSchemeLst>
    <a:extraClrScheme>
      <a:clrScheme name="9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UV technology slide show Tak Ogawa at UCLA" id="{F78EF379-3D1A-480E-8B7D-0C800BAF06B2}" vid="{ACC7EB07-69F5-4D75-AE9B-B2B30213C9F9}"/>
    </a:ext>
  </a:extLst>
</a:theme>
</file>

<file path=ppt/theme/theme8.xml><?xml version="1.0" encoding="utf-8"?>
<a:theme xmlns:a="http://schemas.openxmlformats.org/drawingml/2006/main" name="9_デザインの設定">
  <a:themeElements>
    <a:clrScheme name="9_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デザインの設定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ts val="42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pitchFamily="18" charset="0"/>
            <a:ea typeface="ＭＳ Ｐ明朝" pitchFamily="18" charset="-128"/>
          </a:defRPr>
        </a:defPPr>
      </a:lstStyle>
    </a:lnDef>
  </a:objectDefaults>
  <a:extraClrSchemeLst>
    <a:extraClrScheme>
      <a:clrScheme name="9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UV technology slide show Tak Ogawa at UCLA" id="{F78EF379-3D1A-480E-8B7D-0C800BAF06B2}" vid="{72C09376-BFBB-497F-916C-25463EC3D613}"/>
    </a:ext>
  </a:extLst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224</TotalTime>
  <Words>717</Words>
  <Application>Microsoft Office PowerPoint</Application>
  <PresentationFormat>ワイド画面</PresentationFormat>
  <Paragraphs>139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10</vt:i4>
      </vt:variant>
      <vt:variant>
        <vt:lpstr>スライド タイトル</vt:lpstr>
      </vt:variant>
      <vt:variant>
        <vt:i4>17</vt:i4>
      </vt:variant>
    </vt:vector>
  </HeadingPairs>
  <TitlesOfParts>
    <vt:vector size="38" baseType="lpstr">
      <vt:lpstr>Arial Unicode MS</vt:lpstr>
      <vt:lpstr>游ゴシック Light</vt:lpstr>
      <vt:lpstr>Arial</vt:lpstr>
      <vt:lpstr>Calibri</vt:lpstr>
      <vt:lpstr>Calibri Light</vt:lpstr>
      <vt:lpstr>Helvetica</vt:lpstr>
      <vt:lpstr>Palatino Linotype</vt:lpstr>
      <vt:lpstr>Roboto</vt:lpstr>
      <vt:lpstr>Symbol</vt:lpstr>
      <vt:lpstr>Tahoma</vt:lpstr>
      <vt:lpstr>Times New Roman</vt:lpstr>
      <vt:lpstr>124_デザインの設定</vt:lpstr>
      <vt:lpstr>53_デザインの設定</vt:lpstr>
      <vt:lpstr>101_デザインの設定</vt:lpstr>
      <vt:lpstr>21_デザインの設定</vt:lpstr>
      <vt:lpstr>45_デザインの設定</vt:lpstr>
      <vt:lpstr>6_デザインの設定</vt:lpstr>
      <vt:lpstr>66_デザインの設定</vt:lpstr>
      <vt:lpstr>9_デザインの設定</vt:lpstr>
      <vt:lpstr>Office テーマ</vt:lpstr>
      <vt:lpstr>1_Office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Takahiro Ogawa</dc:creator>
  <cp:lastModifiedBy>Takahiro Ogawa</cp:lastModifiedBy>
  <cp:revision>15</cp:revision>
  <dcterms:created xsi:type="dcterms:W3CDTF">2023-04-08T19:04:18Z</dcterms:created>
  <dcterms:modified xsi:type="dcterms:W3CDTF">2023-04-08T22:49:47Z</dcterms:modified>
</cp:coreProperties>
</file>